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300" r:id="rId3"/>
    <p:sldId id="301" r:id="rId4"/>
    <p:sldId id="303" r:id="rId5"/>
    <p:sldId id="304" r:id="rId6"/>
    <p:sldId id="305" r:id="rId7"/>
    <p:sldId id="306" r:id="rId8"/>
    <p:sldId id="307" r:id="rId9"/>
    <p:sldId id="308" r:id="rId10"/>
    <p:sldId id="313" r:id="rId11"/>
    <p:sldId id="314" r:id="rId12"/>
    <p:sldId id="315" r:id="rId13"/>
    <p:sldId id="316" r:id="rId14"/>
    <p:sldId id="309" r:id="rId15"/>
    <p:sldId id="310" r:id="rId16"/>
    <p:sldId id="312" r:id="rId17"/>
    <p:sldId id="311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ł Woźniak" initials="RW" lastIdx="1" clrIdx="0">
    <p:extLst>
      <p:ext uri="{19B8F6BF-5375-455C-9EA6-DF929625EA0E}">
        <p15:presenceInfo xmlns:p15="http://schemas.microsoft.com/office/powerpoint/2012/main" userId="Rafał Woźni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0505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903667-675B-4C1F-BEAB-80CA7EA11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0D05D0-C36E-4955-9C4A-839DC27857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607D28-8E29-42DC-8C46-617E7DC7D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82CC-935A-48F5-8950-9288045AEF13}" type="datetimeFigureOut">
              <a:rPr lang="pl-PL" smtClean="0"/>
              <a:t>30.11.2025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D24F97F-D6A2-4E09-8BBC-585DC91F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013462-372C-4878-8D1F-3EE0774E0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7E23-D3DF-47A0-9637-9D807789B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02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E62B63-1A06-467F-929C-998C23A60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57A7DD6-6F63-476F-B852-630C44556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35D806-2EAC-4EA0-90BB-B5683103B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82CC-935A-48F5-8950-9288045AEF13}" type="datetimeFigureOut">
              <a:rPr lang="pl-PL" smtClean="0"/>
              <a:t>30.11.2025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DE60F3-3181-4021-ACCC-1BD6D6C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123BE8A-9987-460C-95AF-CADD3294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7E23-D3DF-47A0-9637-9D807789B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191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A93AF05-24B4-4D4E-B741-BA4DC18765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3E5D0B0-0A0D-4198-8F57-615A81B84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9E469B-A370-4060-AC2E-2851F48E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82CC-935A-48F5-8950-9288045AEF13}" type="datetimeFigureOut">
              <a:rPr lang="pl-PL" smtClean="0"/>
              <a:t>30.11.2025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77C5466-A14F-408D-AD27-B9E9AFE3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D1593AD-7825-43C2-AECD-E2D91517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7E23-D3DF-47A0-9637-9D807789B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880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0DDC71-7C2A-4213-AC8F-2F9959E2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AAD1E6-9034-462A-82C6-9EEA51EEC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9C98FF1-1F69-4A79-AD6D-0DD4826C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82CC-935A-48F5-8950-9288045AEF13}" type="datetimeFigureOut">
              <a:rPr lang="pl-PL" smtClean="0"/>
              <a:t>30.11.2025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8EA09B8-1C21-49A6-9055-EE624F585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55C695A-4C50-4E04-9A38-64CA4A5A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7E23-D3DF-47A0-9637-9D807789B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17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1F89C2-C83D-4BF5-953E-B62366BC8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8B96AEE-0820-4257-972F-04D1F695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85E27A-12A4-4D73-AA88-4CBE82A0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82CC-935A-48F5-8950-9288045AEF13}" type="datetimeFigureOut">
              <a:rPr lang="pl-PL" smtClean="0"/>
              <a:t>30.11.2025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03DD862-5D8F-4917-A434-080B69DD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BC23F9-02F6-4014-8C52-E66B7E57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7E23-D3DF-47A0-9637-9D807789B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38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341C75-C077-416E-869C-0FCC381E5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DC09DC-E84D-457F-9539-F6E16C6F0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F8BCA8A-DF4C-40CA-93B8-8C49E813D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A2BEB47-6616-4BB5-A706-AE6FC5CE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82CC-935A-48F5-8950-9288045AEF13}" type="datetimeFigureOut">
              <a:rPr lang="pl-PL" smtClean="0"/>
              <a:t>30.11.2025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F01539-3C8B-45C6-BD9C-55889C8BD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DD63EB6-B5E8-4C8B-B762-4F418259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7E23-D3DF-47A0-9637-9D807789B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95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CDACAB-4D84-4BD7-964F-F8E211303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6E52584-66C8-4520-A5C4-210EEDD60C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48CEECF-4A54-490B-ACE2-633D6A15B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A9744CA-79DE-4455-807B-66D309035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3EEBE0A-8BBB-4C5B-9C71-4AF3A69F8F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0C5B9AA-C110-4CE3-8729-5FC4EE08D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82CC-935A-48F5-8950-9288045AEF13}" type="datetimeFigureOut">
              <a:rPr lang="pl-PL" smtClean="0"/>
              <a:t>30.11.2025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35567AB-2B25-4E2B-A37A-D1BFEA9BF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21BD93C-7352-4D0F-B67C-D9191737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7E23-D3DF-47A0-9637-9D807789B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9058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C423D8-90F1-4417-822F-2E4C4063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FD49A43-D453-4C11-A268-DB7C22593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82CC-935A-48F5-8950-9288045AEF13}" type="datetimeFigureOut">
              <a:rPr lang="pl-PL" smtClean="0"/>
              <a:t>30.11.2025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A42DF77-F515-4436-A5B1-AC76DF17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5C3520A-1562-43D1-9DCD-7B0835F8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7E23-D3DF-47A0-9637-9D807789B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15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483BCEE-F937-4A3E-82EA-61A4F222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82CC-935A-48F5-8950-9288045AEF13}" type="datetimeFigureOut">
              <a:rPr lang="pl-PL" smtClean="0"/>
              <a:t>30.11.2025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4B53681-6DE6-466E-A201-F0DA6879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4EE71B0-B66A-4E97-B9FB-F03C3C0B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7E23-D3DF-47A0-9637-9D807789B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6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2C1743-7883-4BC0-8820-51A1C9C5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AF3CA8-4760-4414-BD68-1D8417976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89F44CC-7E3B-4C88-9E98-11DEA3C54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6F70F9B-E62D-4F99-971E-1F686FD1A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82CC-935A-48F5-8950-9288045AEF13}" type="datetimeFigureOut">
              <a:rPr lang="pl-PL" smtClean="0"/>
              <a:t>30.11.2025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79FBCFD-79DD-4CA8-AFEC-19D2C8BE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00FD5CB-21E3-4AFA-87B6-48962DF4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7E23-D3DF-47A0-9637-9D807789B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523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84ABEE-BBFE-44FD-BF5E-C41B34CE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EE77CA3-792C-4888-A212-BF8BCC91F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A2BEAA5-D628-4AC6-8AAE-60CA1653C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7488C9D-7CA3-4A7F-A16F-C0316EEB5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82CC-935A-48F5-8950-9288045AEF13}" type="datetimeFigureOut">
              <a:rPr lang="pl-PL" smtClean="0"/>
              <a:t>30.11.2025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B4D1E00-0CEA-4CC7-8C95-9779E68C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43C7AD0-F0CD-494D-9E5C-941AE45B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7E23-D3DF-47A0-9637-9D807789B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31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3A7A67A-83A1-4ADC-92A5-36B306A0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3087CCF-CAE2-4858-AD86-A4C44A706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F0B755-02B5-4C21-BF00-3664CD9EAA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582CC-935A-48F5-8950-9288045AEF13}" type="datetimeFigureOut">
              <a:rPr lang="pl-PL" smtClean="0"/>
              <a:t>30.11.2025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851E35-023F-4C4C-BE71-03BAC8C267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47E7C52-57AE-416B-AB36-B9514E687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87E23-D3DF-47A0-9637-9D807789B9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241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Sm5xF-UYgdg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D172F0A5-5E99-43AC-8DAB-F60D4FEBD8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-1613" r="-11428" b="25409"/>
          <a:stretch/>
        </p:blipFill>
        <p:spPr>
          <a:xfrm>
            <a:off x="4011457" y="2130938"/>
            <a:ext cx="8180544" cy="3497317"/>
          </a:xfrm>
          <a:prstGeom prst="rect">
            <a:avLst/>
          </a:prstGeom>
        </p:spPr>
      </p:pic>
      <p:pic>
        <p:nvPicPr>
          <p:cNvPr id="12" name="Symbol zastępczy zawartości 11" descr="Obraz zawierający rysunek&#10;&#10;Opis wygenerowany automatycznie">
            <a:extLst>
              <a:ext uri="{FF2B5EF4-FFF2-40B4-BE49-F238E27FC236}">
                <a16:creationId xmlns:a16="http://schemas.microsoft.com/office/drawing/2014/main" id="{6E584ACF-9D18-47F8-AF69-B6615626E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07" y="5628255"/>
            <a:ext cx="3393968" cy="1094547"/>
          </a:xfrm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39BA9134-55FC-4F05-8F46-D6392C9D4771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89878C8E-5A88-481E-BD06-09AACC1D83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7" y="5694419"/>
            <a:ext cx="2343720" cy="96506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0A6EFDA-A4F3-4B2D-B355-F52C69DC8B3D}"/>
              </a:ext>
            </a:extLst>
          </p:cNvPr>
          <p:cNvSpPr txBox="1"/>
          <p:nvPr/>
        </p:nvSpPr>
        <p:spPr>
          <a:xfrm>
            <a:off x="538664" y="497782"/>
            <a:ext cx="11114672" cy="1077218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l-PL" sz="3200" b="1" dirty="0">
                <a:latin typeface="Georgia Pro Light" panose="02040302050405020303" pitchFamily="18" charset="0"/>
              </a:rPr>
              <a:t>Jak kłamać wykorzystując statystykę?</a:t>
            </a:r>
            <a:br>
              <a:rPr lang="pl-PL" sz="3200" b="1" dirty="0">
                <a:latin typeface="Georgia Pro Light" panose="02040302050405020303" pitchFamily="18" charset="0"/>
              </a:rPr>
            </a:br>
            <a:r>
              <a:rPr lang="pl-PL" sz="3200" b="1" dirty="0">
                <a:latin typeface="Georgia Pro Light" panose="02040302050405020303" pitchFamily="18" charset="0"/>
              </a:rPr>
              <a:t>Co by było gdyby…?</a:t>
            </a:r>
            <a:endParaRPr kumimoji="0" lang="pl-PL" sz="3200" b="1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Georgia Pro Light" panose="02040302050405020303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C6ABC9C8-D093-4E6A-A8C6-5C04DFF12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2517" y="3963965"/>
            <a:ext cx="2256782" cy="19662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6A6B0AB-DAB3-4140-AB21-DA068BCEEFBE}"/>
              </a:ext>
            </a:extLst>
          </p:cNvPr>
          <p:cNvSpPr txBox="1"/>
          <p:nvPr/>
        </p:nvSpPr>
        <p:spPr>
          <a:xfrm>
            <a:off x="674687" y="1708231"/>
            <a:ext cx="11114672" cy="43088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200" b="1" dirty="0">
                <a:solidFill>
                  <a:srgbClr val="960000"/>
                </a:solidFill>
                <a:latin typeface="Georgia Pro Light" panose="020B060402020202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dr Rafał Woźniak</a:t>
            </a: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srgbClr val="960000"/>
              </a:solidFill>
              <a:effectLst/>
              <a:uLnTx/>
              <a:uFillTx/>
              <a:latin typeface="Georgia Pro Light" panose="020B060402020202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070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4AAA6-8CBC-FC60-FBA2-6F9CE4487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6E795980-4851-466A-A174-2EB75D711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852E56EF-3DE1-C825-CB59-3060134AC927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D51D6D8D-FE11-EFC0-8535-FAAB212C5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17CD50D-FC8C-A594-D4F4-75FA29A212EC}"/>
              </a:ext>
            </a:extLst>
          </p:cNvPr>
          <p:cNvSpPr txBox="1"/>
          <p:nvPr/>
        </p:nvSpPr>
        <p:spPr>
          <a:xfrm>
            <a:off x="270588" y="6316824"/>
            <a:ext cx="114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Georgia Pro Light" panose="02040302050405020303" pitchFamily="18" charset="0"/>
              </a:rPr>
              <a:t>Źródło: How </a:t>
            </a:r>
            <a:r>
              <a:rPr lang="pl-PL" dirty="0" err="1">
                <a:latin typeface="Georgia Pro Light" panose="02040302050405020303" pitchFamily="18" charset="0"/>
              </a:rPr>
              <a:t>Charts</a:t>
            </a:r>
            <a:r>
              <a:rPr lang="pl-PL" dirty="0">
                <a:latin typeface="Georgia Pro Light" panose="02040302050405020303" pitchFamily="18" charset="0"/>
              </a:rPr>
              <a:t> </a:t>
            </a:r>
            <a:r>
              <a:rPr lang="pl-PL" dirty="0" err="1">
                <a:latin typeface="Georgia Pro Light" panose="02040302050405020303" pitchFamily="18" charset="0"/>
              </a:rPr>
              <a:t>Lie</a:t>
            </a:r>
            <a:r>
              <a:rPr lang="pl-PL" dirty="0">
                <a:latin typeface="Georgia Pro Light" panose="02040302050405020303" pitchFamily="18" charset="0"/>
              </a:rPr>
              <a:t>, Alberto </a:t>
            </a:r>
            <a:r>
              <a:rPr lang="pl-PL" dirty="0" err="1">
                <a:latin typeface="Georgia Pro Light" panose="02040302050405020303" pitchFamily="18" charset="0"/>
              </a:rPr>
              <a:t>Cairo</a:t>
            </a:r>
            <a:r>
              <a:rPr lang="pl-PL" dirty="0">
                <a:latin typeface="Georgia Pro Light" panose="02040302050405020303" pitchFamily="18" charset="0"/>
              </a:rPr>
              <a:t>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8EFB3BA-8F92-2827-25B2-15A84535B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588" y="268110"/>
            <a:ext cx="11723865" cy="56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5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09D75-2500-2924-8F47-5CBF54F84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BEE9CB9D-103F-B227-ABDC-497570484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6FBBB5F3-17BA-1934-BCE1-40F4F56F57C7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D9033BA7-7A1E-55B8-9082-CBB693DC7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2EA13EE-BE5F-755E-BA56-6E692CB8E709}"/>
              </a:ext>
            </a:extLst>
          </p:cNvPr>
          <p:cNvSpPr txBox="1"/>
          <p:nvPr/>
        </p:nvSpPr>
        <p:spPr>
          <a:xfrm>
            <a:off x="270588" y="6316824"/>
            <a:ext cx="114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Georgia Pro Light" panose="02040302050405020303" pitchFamily="18" charset="0"/>
              </a:rPr>
              <a:t>Źródło: How </a:t>
            </a:r>
            <a:r>
              <a:rPr lang="pl-PL" dirty="0" err="1">
                <a:latin typeface="Georgia Pro Light" panose="02040302050405020303" pitchFamily="18" charset="0"/>
              </a:rPr>
              <a:t>Charts</a:t>
            </a:r>
            <a:r>
              <a:rPr lang="pl-PL" dirty="0">
                <a:latin typeface="Georgia Pro Light" panose="02040302050405020303" pitchFamily="18" charset="0"/>
              </a:rPr>
              <a:t> </a:t>
            </a:r>
            <a:r>
              <a:rPr lang="pl-PL" dirty="0" err="1">
                <a:latin typeface="Georgia Pro Light" panose="02040302050405020303" pitchFamily="18" charset="0"/>
              </a:rPr>
              <a:t>Lie</a:t>
            </a:r>
            <a:r>
              <a:rPr lang="pl-PL" dirty="0">
                <a:latin typeface="Georgia Pro Light" panose="02040302050405020303" pitchFamily="18" charset="0"/>
              </a:rPr>
              <a:t>, Alberto </a:t>
            </a:r>
            <a:r>
              <a:rPr lang="pl-PL" dirty="0" err="1">
                <a:latin typeface="Georgia Pro Light" panose="02040302050405020303" pitchFamily="18" charset="0"/>
              </a:rPr>
              <a:t>Cairo</a:t>
            </a:r>
            <a:r>
              <a:rPr lang="pl-PL" dirty="0">
                <a:latin typeface="Georgia Pro Light" panose="02040302050405020303" pitchFamily="18" charset="0"/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AC4B50-4905-E221-8AE3-08774C5BFD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573" y="171844"/>
            <a:ext cx="10924853" cy="612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67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11DA3-3F3D-A95E-9D2C-7A9B9F082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E209CBB7-3552-AE8D-E875-6DF38E721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6CA05EE7-1E33-B63A-678C-885E67C9BF4A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5216F1C9-6DC0-4C4B-A6FE-D1BD84E65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40F21FB-31D5-21CB-AE4D-0A6FD79A10D5}"/>
              </a:ext>
            </a:extLst>
          </p:cNvPr>
          <p:cNvSpPr txBox="1"/>
          <p:nvPr/>
        </p:nvSpPr>
        <p:spPr>
          <a:xfrm>
            <a:off x="270588" y="6316824"/>
            <a:ext cx="114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Georgia Pro Light" panose="02040302050405020303" pitchFamily="18" charset="0"/>
              </a:rPr>
              <a:t>Źródło: How </a:t>
            </a:r>
            <a:r>
              <a:rPr lang="pl-PL" dirty="0" err="1">
                <a:latin typeface="Georgia Pro Light" panose="02040302050405020303" pitchFamily="18" charset="0"/>
              </a:rPr>
              <a:t>Charts</a:t>
            </a:r>
            <a:r>
              <a:rPr lang="pl-PL" dirty="0">
                <a:latin typeface="Georgia Pro Light" panose="02040302050405020303" pitchFamily="18" charset="0"/>
              </a:rPr>
              <a:t> </a:t>
            </a:r>
            <a:r>
              <a:rPr lang="pl-PL" dirty="0" err="1">
                <a:latin typeface="Georgia Pro Light" panose="02040302050405020303" pitchFamily="18" charset="0"/>
              </a:rPr>
              <a:t>Lie</a:t>
            </a:r>
            <a:r>
              <a:rPr lang="pl-PL" dirty="0">
                <a:latin typeface="Georgia Pro Light" panose="02040302050405020303" pitchFamily="18" charset="0"/>
              </a:rPr>
              <a:t>, Alberto </a:t>
            </a:r>
            <a:r>
              <a:rPr lang="pl-PL" dirty="0" err="1">
                <a:latin typeface="Georgia Pro Light" panose="02040302050405020303" pitchFamily="18" charset="0"/>
              </a:rPr>
              <a:t>Cairo</a:t>
            </a:r>
            <a:r>
              <a:rPr lang="pl-PL" dirty="0">
                <a:latin typeface="Georgia Pro Light" panose="02040302050405020303" pitchFamily="18" charset="0"/>
              </a:rPr>
              <a:t>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C3AFC79-9CFC-F7DB-369C-E019E841E6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87" y="108701"/>
            <a:ext cx="10913226" cy="62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0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9E6069-1B0D-ED6A-B236-841BBA3B1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3A31FEA9-377A-60F8-4370-2E366459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501C3117-B273-8367-E9E9-117484EB1ACE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069487D6-AB9D-D5D0-70B5-C225F9E6E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2192460-7E5F-3A3D-6F43-EA649C55BB76}"/>
              </a:ext>
            </a:extLst>
          </p:cNvPr>
          <p:cNvSpPr txBox="1"/>
          <p:nvPr/>
        </p:nvSpPr>
        <p:spPr>
          <a:xfrm>
            <a:off x="270588" y="6316824"/>
            <a:ext cx="114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Georgia Pro Light" panose="02040302050405020303" pitchFamily="18" charset="0"/>
              </a:rPr>
              <a:t>Źródło: How </a:t>
            </a:r>
            <a:r>
              <a:rPr lang="pl-PL" dirty="0" err="1">
                <a:latin typeface="Georgia Pro Light" panose="02040302050405020303" pitchFamily="18" charset="0"/>
              </a:rPr>
              <a:t>Charts</a:t>
            </a:r>
            <a:r>
              <a:rPr lang="pl-PL" dirty="0">
                <a:latin typeface="Georgia Pro Light" panose="02040302050405020303" pitchFamily="18" charset="0"/>
              </a:rPr>
              <a:t> </a:t>
            </a:r>
            <a:r>
              <a:rPr lang="pl-PL" dirty="0" err="1">
                <a:latin typeface="Georgia Pro Light" panose="02040302050405020303" pitchFamily="18" charset="0"/>
              </a:rPr>
              <a:t>Lie</a:t>
            </a:r>
            <a:r>
              <a:rPr lang="pl-PL" dirty="0">
                <a:latin typeface="Georgia Pro Light" panose="02040302050405020303" pitchFamily="18" charset="0"/>
              </a:rPr>
              <a:t>, Alberto </a:t>
            </a:r>
            <a:r>
              <a:rPr lang="pl-PL" dirty="0" err="1">
                <a:latin typeface="Georgia Pro Light" panose="02040302050405020303" pitchFamily="18" charset="0"/>
              </a:rPr>
              <a:t>Cairo</a:t>
            </a:r>
            <a:r>
              <a:rPr lang="pl-PL" dirty="0">
                <a:latin typeface="Georgia Pro Light" panose="02040302050405020303" pitchFamily="18" charset="0"/>
              </a:rPr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6B956AB-4C22-62FC-60DD-880EA7FB1E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122" y="247843"/>
            <a:ext cx="9266810" cy="338572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2F3AE0C-C662-C9F0-9D6A-0389FF211F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122" y="3635193"/>
            <a:ext cx="8734150" cy="268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845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7AECA-BDA3-FF9C-1115-5B80CAFC9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28D5FF2A-C847-0A17-2513-ACFFE6A98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5EB5C27B-0C08-EBF7-0C8F-A2430EB37217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933765B4-0AB9-B6B2-CA66-0731A7398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BB24E24-3BFE-37A1-0C1D-7923B9C5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844" y="334746"/>
            <a:ext cx="10515600" cy="1325563"/>
          </a:xfrm>
        </p:spPr>
        <p:txBody>
          <a:bodyPr/>
          <a:lstStyle/>
          <a:p>
            <a:r>
              <a:rPr lang="pl-PL" dirty="0">
                <a:latin typeface="Georgia Pro Light" panose="02040302050405020303" pitchFamily="18" charset="0"/>
              </a:rPr>
              <a:t>Jaką pizzę kupować?</a:t>
            </a:r>
          </a:p>
        </p:txBody>
      </p:sp>
      <p:graphicFrame>
        <p:nvGraphicFramePr>
          <p:cNvPr id="4" name="Symbol zastępczy zawartości 4">
            <a:extLst>
              <a:ext uri="{FF2B5EF4-FFF2-40B4-BE49-F238E27FC236}">
                <a16:creationId xmlns:a16="http://schemas.microsoft.com/office/drawing/2014/main" id="{6EE9E5FC-0CC2-49AA-1110-25A6D6B49D8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5858290"/>
              </p:ext>
            </p:extLst>
          </p:nvPr>
        </p:nvGraphicFramePr>
        <p:xfrm>
          <a:off x="484784" y="3617791"/>
          <a:ext cx="4702049" cy="2546764"/>
        </p:xfrm>
        <a:graphic>
          <a:graphicData uri="http://schemas.openxmlformats.org/drawingml/2006/table">
            <a:tbl>
              <a:tblPr/>
              <a:tblGrid>
                <a:gridCol w="1064615">
                  <a:extLst>
                    <a:ext uri="{9D8B030D-6E8A-4147-A177-3AD203B41FA5}">
                      <a16:colId xmlns:a16="http://schemas.microsoft.com/office/drawing/2014/main" val="2704650112"/>
                    </a:ext>
                  </a:extLst>
                </a:gridCol>
                <a:gridCol w="1064615">
                  <a:extLst>
                    <a:ext uri="{9D8B030D-6E8A-4147-A177-3AD203B41FA5}">
                      <a16:colId xmlns:a16="http://schemas.microsoft.com/office/drawing/2014/main" val="3169168995"/>
                    </a:ext>
                  </a:extLst>
                </a:gridCol>
                <a:gridCol w="1508204">
                  <a:extLst>
                    <a:ext uri="{9D8B030D-6E8A-4147-A177-3AD203B41FA5}">
                      <a16:colId xmlns:a16="http://schemas.microsoft.com/office/drawing/2014/main" val="1809523518"/>
                    </a:ext>
                  </a:extLst>
                </a:gridCol>
                <a:gridCol w="1064615">
                  <a:extLst>
                    <a:ext uri="{9D8B030D-6E8A-4147-A177-3AD203B41FA5}">
                      <a16:colId xmlns:a16="http://schemas.microsoft.com/office/drawing/2014/main" val="2140345157"/>
                    </a:ext>
                  </a:extLst>
                </a:gridCol>
              </a:tblGrid>
              <a:tr h="9583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Średnica</a:t>
                      </a:r>
                    </a:p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[cm]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Promień</a:t>
                      </a:r>
                    </a:p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[cm]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Powierzchnia [cm</a:t>
                      </a:r>
                      <a:r>
                        <a:rPr lang="pl-PL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2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Cena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24434"/>
                  </a:ext>
                </a:extLst>
              </a:tr>
              <a:tr h="5294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11,5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415,5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25 zł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288770"/>
                  </a:ext>
                </a:extLst>
              </a:tr>
              <a:tr h="5294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15,5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804,2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35 zł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113785"/>
                  </a:ext>
                </a:extLst>
              </a:tr>
              <a:tr h="5294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1 134,1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45 zł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383364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5C40B5A0-0C81-A350-AD81-274E2DD4AB3C}"/>
              </a:ext>
            </a:extLst>
          </p:cNvPr>
          <p:cNvSpPr txBox="1"/>
          <p:nvPr/>
        </p:nvSpPr>
        <p:spPr>
          <a:xfrm>
            <a:off x="484784" y="3213955"/>
            <a:ext cx="484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Georgia Pro Light" panose="02040302050405020303" pitchFamily="18" charset="0"/>
              </a:rPr>
              <a:t>Wczorajsze ceny z jednej dużej sieci pizzerii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77F22F1-17F2-C8BD-FD6B-263B01A87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911" y="1660309"/>
            <a:ext cx="7325747" cy="1267002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4F785D84-6991-BB5E-DB04-A4B197002B1D}"/>
              </a:ext>
            </a:extLst>
          </p:cNvPr>
          <p:cNvSpPr txBox="1"/>
          <p:nvPr/>
        </p:nvSpPr>
        <p:spPr>
          <a:xfrm>
            <a:off x="1222107" y="1698068"/>
            <a:ext cx="2957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rgbClr val="D7515A"/>
                </a:solidFill>
                <a:latin typeface="Georgia Pro Light" panose="02040302050405020303" pitchFamily="18" charset="0"/>
              </a:rPr>
              <a:t>Liczba ludności w hrabstwach</a:t>
            </a:r>
          </a:p>
        </p:txBody>
      </p:sp>
    </p:spTree>
    <p:extLst>
      <p:ext uri="{BB962C8B-B14F-4D97-AF65-F5344CB8AC3E}">
        <p14:creationId xmlns:p14="http://schemas.microsoft.com/office/powerpoint/2010/main" val="3147867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A5663F-1F37-08B4-9D21-FA42C2696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15713A5F-27C5-3563-B1D8-EB450348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5D83E775-1963-47DA-CFAF-D83ABA5B953A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ED38AC38-F80C-28DE-D163-75F5E6838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E1BB2DF-C5C0-4A39-0763-7A037C21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pl-PL" dirty="0">
                <a:latin typeface="Georgia Pro Light" panose="02040302050405020303" pitchFamily="18" charset="0"/>
              </a:rPr>
              <a:t>Jaką pizzę kupować?</a:t>
            </a:r>
          </a:p>
        </p:txBody>
      </p:sp>
      <p:graphicFrame>
        <p:nvGraphicFramePr>
          <p:cNvPr id="4" name="Symbol zastępczy zawartości 4">
            <a:extLst>
              <a:ext uri="{FF2B5EF4-FFF2-40B4-BE49-F238E27FC236}">
                <a16:creationId xmlns:a16="http://schemas.microsoft.com/office/drawing/2014/main" id="{F942BB1F-21A6-F3C0-1A40-C9CC433E79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99784951"/>
              </p:ext>
            </p:extLst>
          </p:nvPr>
        </p:nvGraphicFramePr>
        <p:xfrm>
          <a:off x="557140" y="3648170"/>
          <a:ext cx="4702049" cy="2546764"/>
        </p:xfrm>
        <a:graphic>
          <a:graphicData uri="http://schemas.openxmlformats.org/drawingml/2006/table">
            <a:tbl>
              <a:tblPr/>
              <a:tblGrid>
                <a:gridCol w="1064615">
                  <a:extLst>
                    <a:ext uri="{9D8B030D-6E8A-4147-A177-3AD203B41FA5}">
                      <a16:colId xmlns:a16="http://schemas.microsoft.com/office/drawing/2014/main" val="2704650112"/>
                    </a:ext>
                  </a:extLst>
                </a:gridCol>
                <a:gridCol w="1064615">
                  <a:extLst>
                    <a:ext uri="{9D8B030D-6E8A-4147-A177-3AD203B41FA5}">
                      <a16:colId xmlns:a16="http://schemas.microsoft.com/office/drawing/2014/main" val="3169168995"/>
                    </a:ext>
                  </a:extLst>
                </a:gridCol>
                <a:gridCol w="1508204">
                  <a:extLst>
                    <a:ext uri="{9D8B030D-6E8A-4147-A177-3AD203B41FA5}">
                      <a16:colId xmlns:a16="http://schemas.microsoft.com/office/drawing/2014/main" val="1809523518"/>
                    </a:ext>
                  </a:extLst>
                </a:gridCol>
                <a:gridCol w="1064615">
                  <a:extLst>
                    <a:ext uri="{9D8B030D-6E8A-4147-A177-3AD203B41FA5}">
                      <a16:colId xmlns:a16="http://schemas.microsoft.com/office/drawing/2014/main" val="2140345157"/>
                    </a:ext>
                  </a:extLst>
                </a:gridCol>
              </a:tblGrid>
              <a:tr h="95834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Średnica</a:t>
                      </a:r>
                    </a:p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[cm]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Promień</a:t>
                      </a:r>
                    </a:p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[cm]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Powierzchnia [cm</a:t>
                      </a:r>
                      <a:r>
                        <a:rPr lang="pl-PL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2</a:t>
                      </a: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Cena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24434"/>
                  </a:ext>
                </a:extLst>
              </a:tr>
              <a:tr h="5294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11,5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415,5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25 zł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5288770"/>
                  </a:ext>
                </a:extLst>
              </a:tr>
              <a:tr h="5294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15,5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804,2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35 zł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113785"/>
                  </a:ext>
                </a:extLst>
              </a:tr>
              <a:tr h="52947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1 134,1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pl-P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 Pro Light" panose="02040302050405020303" pitchFamily="18" charset="0"/>
                        </a:rPr>
                        <a:t>45 zł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3383364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02FCB04-8E79-7124-6038-8981B1596D24}"/>
              </a:ext>
            </a:extLst>
          </p:cNvPr>
          <p:cNvSpPr txBox="1"/>
          <p:nvPr/>
        </p:nvSpPr>
        <p:spPr>
          <a:xfrm>
            <a:off x="557140" y="3244334"/>
            <a:ext cx="4840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Georgia Pro Light" panose="02040302050405020303" pitchFamily="18" charset="0"/>
              </a:rPr>
              <a:t>Wczorajsze ceny z jednej dużej sieci pizzerii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73D119C-5031-7DD6-39BC-45A101A3E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267" y="1690688"/>
            <a:ext cx="7325747" cy="126700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9B945E5-D865-92CC-21BA-39D2D0423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033" y="1690688"/>
            <a:ext cx="9397562" cy="34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54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9C75CA-7905-34F3-9CC5-CEF6BAE62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FBCDEB9C-ACCF-A94D-72A0-DCD0A172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AFA23975-8B6F-D79F-F072-079FB9F953B9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C0FB47C1-E074-3AA8-642C-47C13D2B5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6E7BF709-19FA-EEB3-F04D-CAFA279E3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Georgia Pro Light" panose="02040302050405020303" pitchFamily="18" charset="0"/>
              </a:rPr>
              <a:t>Gdyby babcia miała wąsy…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EA1CCE-9CD9-3EAB-FCDA-B0CDC7C10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9122546" cy="4530787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Georgia Pro Light" panose="02040302050405020303" pitchFamily="18" charset="0"/>
              </a:rPr>
              <a:t>Jak jest teraz nie musi być zawsze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Georgia Pro Light" panose="02040302050405020303" pitchFamily="18" charset="0"/>
              </a:rPr>
              <a:t>Jak szybko rośnie noworodek? Jak szybko rosną nastolatki?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Georgia Pro Light" panose="02040302050405020303" pitchFamily="18" charset="0"/>
              </a:rPr>
              <a:t>Dlaczego trudno nam jest rozpoznawać twarze Azjatów a Azjatom nasze twarze?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A10505"/>
                </a:solidFill>
                <a:latin typeface="Georgia Pro Light" panose="02040302050405020303" pitchFamily="18" charset="0"/>
              </a:rPr>
              <a:t>Ile mam lat?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Georgia Pro Light" panose="02040302050405020303" pitchFamily="18" charset="0"/>
              </a:rPr>
              <a:t>Winda w Szwecji a winda w Indiach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Georgia Pro Light" panose="02040302050405020303" pitchFamily="18" charset="0"/>
              </a:rPr>
              <a:t>Gdyby babcia miała wąsy…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Georgia Pro Light" panose="02040302050405020303" pitchFamily="18" charset="0"/>
              </a:rPr>
              <a:t>Michael Jordan vs </a:t>
            </a:r>
            <a:r>
              <a:rPr lang="pl-PL" dirty="0" err="1">
                <a:latin typeface="Georgia Pro Light" panose="02040302050405020303" pitchFamily="18" charset="0"/>
              </a:rPr>
              <a:t>Shaqueille</a:t>
            </a:r>
            <a:r>
              <a:rPr lang="pl-PL" dirty="0">
                <a:latin typeface="Georgia Pro Light" panose="02040302050405020303" pitchFamily="18" charset="0"/>
              </a:rPr>
              <a:t> </a:t>
            </a:r>
            <a:r>
              <a:rPr lang="pl-PL" dirty="0" err="1">
                <a:latin typeface="Georgia Pro Light" panose="02040302050405020303" pitchFamily="18" charset="0"/>
              </a:rPr>
              <a:t>O’Neal</a:t>
            </a:r>
            <a:r>
              <a:rPr lang="pl-PL" dirty="0">
                <a:latin typeface="Georgia Pro Light" panose="02040302050405020303" pitchFamily="18" charset="0"/>
              </a:rPr>
              <a:t> vs </a:t>
            </a:r>
            <a:r>
              <a:rPr lang="pl-PL" dirty="0" err="1">
                <a:latin typeface="Georgia Pro Light" panose="02040302050405020303" pitchFamily="18" charset="0"/>
              </a:rPr>
              <a:t>Dennis</a:t>
            </a:r>
            <a:r>
              <a:rPr lang="pl-PL" dirty="0">
                <a:latin typeface="Georgia Pro Light" panose="02040302050405020303" pitchFamily="18" charset="0"/>
              </a:rPr>
              <a:t> Rodman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Georgia Pro Light" panose="02040302050405020303" pitchFamily="18" charset="0"/>
              </a:rPr>
              <a:t>Wnioskowanie na kilku obserwacjach – dzieci mojego kolegi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Georgia Pro Light" panose="02040302050405020303" pitchFamily="18" charset="0"/>
              </a:rPr>
              <a:t>Dlaczego pieniądze nie rosną na drzewach?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l-PL" dirty="0">
                <a:latin typeface="Georgia Pro Light" panose="02040302050405020303" pitchFamily="18" charset="0"/>
              </a:rPr>
              <a:t>Co by było gdyby pieniądze rosły na drzewach?</a:t>
            </a:r>
          </a:p>
        </p:txBody>
      </p:sp>
    </p:spTree>
    <p:extLst>
      <p:ext uri="{BB962C8B-B14F-4D97-AF65-F5344CB8AC3E}">
        <p14:creationId xmlns:p14="http://schemas.microsoft.com/office/powerpoint/2010/main" val="2658496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F4136-6366-7A10-9686-216D685FD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CD7C570C-3F3A-E74D-19C5-6A01EE1E4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2DA05815-F0D0-4870-6007-A33D0406BD8E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EB460F2C-6EE5-86F4-BEE4-911E321F36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739" y="139561"/>
            <a:ext cx="2343720" cy="96506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BE12716-E6A2-2738-13AF-F4BCC96C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909"/>
            <a:ext cx="10515600" cy="888255"/>
          </a:xfrm>
        </p:spPr>
        <p:txBody>
          <a:bodyPr/>
          <a:lstStyle/>
          <a:p>
            <a:r>
              <a:rPr lang="pl-PL" dirty="0">
                <a:latin typeface="Georgia Pro Light" panose="02040302050405020303" pitchFamily="18" charset="0"/>
              </a:rPr>
              <a:t>Czy świat robi się coraz gorszy?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91EFC5FD-DB51-191B-6506-C1843EDEA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9" y="1247801"/>
            <a:ext cx="10954501" cy="5373290"/>
          </a:xfrm>
        </p:spPr>
        <p:txBody>
          <a:bodyPr>
            <a:normAutofit lnSpcReduction="10000"/>
          </a:bodyPr>
          <a:lstStyle/>
          <a:p>
            <a:r>
              <a:rPr lang="pl-PL" dirty="0">
                <a:latin typeface="Georgia Pro Light" panose="02040302050405020303" pitchFamily="18" charset="0"/>
              </a:rPr>
              <a:t>Roczna liczba ofiar śmiertelnych katastrof naturalnych w ostatnich stu latach:</a:t>
            </a:r>
          </a:p>
          <a:p>
            <a:pPr lvl="1"/>
            <a:r>
              <a:rPr lang="pl-PL" dirty="0">
                <a:latin typeface="Georgia Pro Light" panose="02040302050405020303" pitchFamily="18" charset="0"/>
              </a:rPr>
              <a:t>Wzrosła dwukrotnie</a:t>
            </a:r>
          </a:p>
          <a:p>
            <a:pPr lvl="1"/>
            <a:r>
              <a:rPr lang="pl-PL" dirty="0">
                <a:latin typeface="Georgia Pro Light" panose="02040302050405020303" pitchFamily="18" charset="0"/>
              </a:rPr>
              <a:t>Była stabilna</a:t>
            </a:r>
          </a:p>
          <a:p>
            <a:pPr lvl="1"/>
            <a:r>
              <a:rPr lang="pl-PL" dirty="0">
                <a:latin typeface="Georgia Pro Light" panose="02040302050405020303" pitchFamily="18" charset="0"/>
              </a:rPr>
              <a:t>Spadła dwukrotnie</a:t>
            </a:r>
          </a:p>
          <a:p>
            <a:r>
              <a:rPr lang="pl-PL" dirty="0">
                <a:latin typeface="Georgia Pro Light" panose="02040302050405020303" pitchFamily="18" charset="0"/>
              </a:rPr>
              <a:t>Mężczyźni uczą się obecnie na świecie średnio 8 lat. A kobiety?</a:t>
            </a:r>
          </a:p>
          <a:p>
            <a:pPr lvl="1"/>
            <a:r>
              <a:rPr lang="pl-PL" dirty="0">
                <a:latin typeface="Georgia Pro Light" panose="02040302050405020303" pitchFamily="18" charset="0"/>
              </a:rPr>
              <a:t>3 lata</a:t>
            </a:r>
          </a:p>
          <a:p>
            <a:pPr lvl="1"/>
            <a:r>
              <a:rPr lang="pl-PL" dirty="0">
                <a:latin typeface="Georgia Pro Light" panose="02040302050405020303" pitchFamily="18" charset="0"/>
              </a:rPr>
              <a:t>5 lat</a:t>
            </a:r>
          </a:p>
          <a:p>
            <a:pPr lvl="1"/>
            <a:r>
              <a:rPr lang="pl-PL" dirty="0">
                <a:latin typeface="Georgia Pro Light" panose="02040302050405020303" pitchFamily="18" charset="0"/>
              </a:rPr>
              <a:t>7 lat</a:t>
            </a:r>
          </a:p>
          <a:p>
            <a:r>
              <a:rPr lang="pl-PL" dirty="0">
                <a:latin typeface="Georgia Pro Light" panose="02040302050405020303" pitchFamily="18" charset="0"/>
              </a:rPr>
              <a:t>Liczba osób żyjąca w skrajnej biedzie na świecie w ostatnich 20 latach</a:t>
            </a:r>
          </a:p>
          <a:p>
            <a:pPr lvl="1"/>
            <a:r>
              <a:rPr lang="pl-PL" dirty="0">
                <a:latin typeface="Georgia Pro Light" panose="02040302050405020303" pitchFamily="18" charset="0"/>
              </a:rPr>
              <a:t>Wzrosła 2-krotnie</a:t>
            </a:r>
          </a:p>
          <a:p>
            <a:pPr lvl="1"/>
            <a:r>
              <a:rPr lang="pl-PL" dirty="0">
                <a:latin typeface="Georgia Pro Light" panose="02040302050405020303" pitchFamily="18" charset="0"/>
              </a:rPr>
              <a:t>Była taka sama</a:t>
            </a:r>
          </a:p>
          <a:p>
            <a:pPr lvl="1"/>
            <a:r>
              <a:rPr lang="pl-PL" dirty="0">
                <a:latin typeface="Georgia Pro Light" panose="02040302050405020303" pitchFamily="18" charset="0"/>
              </a:rPr>
              <a:t>Spadła dwukrotnie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AF60DB4-21A0-1D0B-FCE7-21EB7DB40C61}"/>
              </a:ext>
            </a:extLst>
          </p:cNvPr>
          <p:cNvSpPr txBox="1"/>
          <p:nvPr/>
        </p:nvSpPr>
        <p:spPr>
          <a:xfrm>
            <a:off x="474306" y="6436425"/>
            <a:ext cx="1124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Georgia Pro Light" panose="02040302050405020303" pitchFamily="18" charset="0"/>
              </a:rPr>
              <a:t>Źródło: H</a:t>
            </a:r>
            <a:r>
              <a:rPr lang="en-US" dirty="0">
                <a:latin typeface="Georgia Pro Light" panose="02040302050405020303" pitchFamily="18" charset="0"/>
              </a:rPr>
              <a:t>ow not to be ignorant about the world | Hans and Ola Rosling</a:t>
            </a:r>
            <a:r>
              <a:rPr lang="pl-PL" dirty="0">
                <a:latin typeface="Georgia Pro Light" panose="02040302050405020303" pitchFamily="18" charset="0"/>
              </a:rPr>
              <a:t> (</a:t>
            </a:r>
            <a:r>
              <a:rPr lang="pl-PL" dirty="0">
                <a:latin typeface="Georgia Pro Light" panose="02040302050405020303" pitchFamily="18" charset="0"/>
                <a:hlinkClick r:id="rId5"/>
              </a:rPr>
              <a:t>link</a:t>
            </a:r>
            <a:r>
              <a:rPr lang="pl-PL" dirty="0">
                <a:latin typeface="Georgia Pro Light" panose="02040302050405020303" pitchFamily="18" charset="0"/>
              </a:rPr>
              <a:t>)</a:t>
            </a:r>
            <a:endParaRPr lang="en-US" dirty="0">
              <a:latin typeface="Georgia Pro Light" panose="020403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6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B6EDF-1852-4091-E39C-4360E1C57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 descr="Obraz zawierający rysunek&#10;&#10;Opis wygenerowany automatycznie">
            <a:extLst>
              <a:ext uri="{FF2B5EF4-FFF2-40B4-BE49-F238E27FC236}">
                <a16:creationId xmlns:a16="http://schemas.microsoft.com/office/drawing/2014/main" id="{66943CDB-5053-FE0D-632C-71B1BF94EA0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57" y="-66263"/>
            <a:ext cx="3394075" cy="1094581"/>
          </a:xfrm>
        </p:spPr>
      </p:pic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5FE329C9-372C-50CA-BF8D-3C3C6C121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7CC420E0-A1CB-C624-EF92-1C0607389AC5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3AA36080-BCBA-DC4F-609C-A80537AE0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816C3F5-BA82-CE0F-248A-10E21E50401D}"/>
              </a:ext>
            </a:extLst>
          </p:cNvPr>
          <p:cNvSpPr txBox="1"/>
          <p:nvPr/>
        </p:nvSpPr>
        <p:spPr>
          <a:xfrm>
            <a:off x="1020417" y="303960"/>
            <a:ext cx="845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Georgia Pro Light" panose="02040302050405020303" pitchFamily="18" charset="0"/>
              </a:rPr>
              <a:t>O tym będę mówił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4DC734A-B245-47B9-1443-C838DDADA820}"/>
              </a:ext>
            </a:extLst>
          </p:cNvPr>
          <p:cNvSpPr txBox="1"/>
          <p:nvPr/>
        </p:nvSpPr>
        <p:spPr>
          <a:xfrm>
            <a:off x="939584" y="1398541"/>
            <a:ext cx="906448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60000"/>
              </a:buClr>
              <a:buFont typeface="Wingdings" panose="05000000000000000000" pitchFamily="2" charset="2"/>
              <a:buChar char="Ø"/>
            </a:pPr>
            <a:r>
              <a:rPr lang="pl-PL" sz="2800" dirty="0" err="1">
                <a:latin typeface="Georgia Pro Light" panose="02040302050405020303" pitchFamily="18" charset="0"/>
              </a:rPr>
              <a:t>Hiphopolo</a:t>
            </a:r>
            <a:r>
              <a:rPr lang="pl-PL" sz="2800" dirty="0">
                <a:latin typeface="Georgia Pro Light" panose="02040302050405020303" pitchFamily="18" charset="0"/>
              </a:rPr>
              <a:t>, Mój sąsiad, Szczepionki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60000"/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latin typeface="Georgia Pro Light" panose="02040302050405020303" pitchFamily="18" charset="0"/>
              </a:rPr>
              <a:t>Wykresy, które kłamią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60000"/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latin typeface="Georgia Pro Light" panose="02040302050405020303" pitchFamily="18" charset="0"/>
              </a:rPr>
              <a:t>Jaką pizzę kupować?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60000"/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latin typeface="Georgia Pro Light" panose="02040302050405020303" pitchFamily="18" charset="0"/>
              </a:rPr>
              <a:t>Jak jest teraz nie musi być zawsze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60000"/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latin typeface="Georgia Pro Light" panose="02040302050405020303" pitchFamily="18" charset="0"/>
              </a:rPr>
              <a:t>Gdyby babcia miała wąsy…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60000"/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latin typeface="Georgia Pro Light" panose="02040302050405020303" pitchFamily="18" charset="0"/>
              </a:rPr>
              <a:t>Michael Jordan vs </a:t>
            </a:r>
            <a:r>
              <a:rPr lang="pl-PL" sz="2800" dirty="0" err="1">
                <a:latin typeface="Georgia Pro Light" panose="02040302050405020303" pitchFamily="18" charset="0"/>
              </a:rPr>
              <a:t>Shaqueille</a:t>
            </a:r>
            <a:r>
              <a:rPr lang="pl-PL" sz="2800" dirty="0">
                <a:latin typeface="Georgia Pro Light" panose="02040302050405020303" pitchFamily="18" charset="0"/>
              </a:rPr>
              <a:t> </a:t>
            </a:r>
            <a:r>
              <a:rPr lang="pl-PL" sz="2800" dirty="0" err="1">
                <a:latin typeface="Georgia Pro Light" panose="02040302050405020303" pitchFamily="18" charset="0"/>
              </a:rPr>
              <a:t>O’Neal</a:t>
            </a:r>
            <a:r>
              <a:rPr lang="pl-PL" sz="2800" dirty="0">
                <a:latin typeface="Georgia Pro Light" panose="02040302050405020303" pitchFamily="18" charset="0"/>
              </a:rPr>
              <a:t> vs </a:t>
            </a:r>
            <a:r>
              <a:rPr lang="pl-PL" sz="2800" dirty="0" err="1">
                <a:latin typeface="Georgia Pro Light" panose="02040302050405020303" pitchFamily="18" charset="0"/>
              </a:rPr>
              <a:t>Dennis</a:t>
            </a:r>
            <a:r>
              <a:rPr lang="pl-PL" sz="2800" dirty="0">
                <a:latin typeface="Georgia Pro Light" panose="02040302050405020303" pitchFamily="18" charset="0"/>
              </a:rPr>
              <a:t> Rodman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60000"/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latin typeface="Georgia Pro Light" panose="02040302050405020303" pitchFamily="18" charset="0"/>
              </a:rPr>
              <a:t>Wnioskowanie na kilku obserwacjach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60000"/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latin typeface="Georgia Pro Light" panose="02040302050405020303" pitchFamily="18" charset="0"/>
              </a:rPr>
              <a:t>Dlaczego pieniądze nie rosną na drzewach?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60000"/>
              </a:buClr>
              <a:buFont typeface="Wingdings" panose="05000000000000000000" pitchFamily="2" charset="2"/>
              <a:buChar char="Ø"/>
            </a:pPr>
            <a:r>
              <a:rPr lang="pl-PL" sz="2800" dirty="0">
                <a:latin typeface="Georgia Pro Light" panose="02040302050405020303" pitchFamily="18" charset="0"/>
              </a:rPr>
              <a:t>Czy świat robi się coraz gorszy?</a:t>
            </a:r>
          </a:p>
        </p:txBody>
      </p:sp>
    </p:spTree>
    <p:extLst>
      <p:ext uri="{BB962C8B-B14F-4D97-AF65-F5344CB8AC3E}">
        <p14:creationId xmlns:p14="http://schemas.microsoft.com/office/powerpoint/2010/main" val="2292807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CAA2A-A28B-893F-A601-F893F83D26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 descr="Obraz zawierający rysunek&#10;&#10;Opis wygenerowany automatycznie">
            <a:extLst>
              <a:ext uri="{FF2B5EF4-FFF2-40B4-BE49-F238E27FC236}">
                <a16:creationId xmlns:a16="http://schemas.microsoft.com/office/drawing/2014/main" id="{8FB036A8-DF11-0ED7-0565-2E563B78400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957" y="-66263"/>
            <a:ext cx="3394075" cy="1094581"/>
          </a:xfrm>
        </p:spPr>
      </p:pic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E569F77D-4EB8-7473-DAF1-219C2546E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C3F9FDC8-E6F7-553B-EFE2-54A210FD76A2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BAF8591A-2F10-25F6-6E0A-5306DA4AA6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4D7E115C-EA81-8D01-4885-D242E6A7E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017" y="178507"/>
            <a:ext cx="11318622" cy="619070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F869409-BBFA-CA4E-9271-90D709720611}"/>
              </a:ext>
            </a:extLst>
          </p:cNvPr>
          <p:cNvSpPr txBox="1"/>
          <p:nvPr/>
        </p:nvSpPr>
        <p:spPr>
          <a:xfrm>
            <a:off x="534361" y="6369208"/>
            <a:ext cx="114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Georgia Pro Light" panose="02040302050405020303" pitchFamily="18" charset="0"/>
              </a:rPr>
              <a:t>Źródło: Google </a:t>
            </a:r>
            <a:r>
              <a:rPr lang="pl-PL" dirty="0" err="1">
                <a:latin typeface="Georgia Pro Light" panose="02040302050405020303" pitchFamily="18" charset="0"/>
              </a:rPr>
              <a:t>Maps</a:t>
            </a:r>
            <a:r>
              <a:rPr lang="pl-PL" dirty="0">
                <a:latin typeface="Georgia Pro Light" panose="020403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6866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7B817-939B-6D92-8AF2-5084A5154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1F0069-427E-D712-6920-BBF0AC47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Georgia Pro Light" panose="02040302050405020303" pitchFamily="18" charset="0"/>
              </a:rPr>
              <a:t>Wyniki amerykańskich wyborów</a:t>
            </a:r>
          </a:p>
        </p:txBody>
      </p:sp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B8A4C101-EB8A-D868-8EE9-F7166A55A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97571759-8F3F-E984-F2B0-1DABB9D06433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9BF7E8B2-4253-C5AE-C516-408D515AC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4C3CE0FE-12AF-5807-08D4-4FEE91414F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1825625"/>
            <a:ext cx="816963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3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3CA202-7F65-16E8-9730-93BE6FD4F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35A4620C-AD1E-73D3-4229-A1DFFA864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0F3D1F4F-32E7-5AA8-C2E9-B054117C176A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26CB80AF-719A-AA18-23F6-0FA561BAD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559E5A5-5C33-8C5B-C412-66D170B35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092" y="0"/>
            <a:ext cx="63529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94C34-13D6-1C57-A8C7-89A400A9A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9E3A695C-3127-EC1C-1242-37C04BB83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B3B500E2-8CA6-2CDA-E36F-BC4E9B78B7E6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F1589470-3A88-F9A0-9997-E51289259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CB37AED7-EADE-DB78-1F71-9D3DBEE4F473}"/>
              </a:ext>
            </a:extLst>
          </p:cNvPr>
          <p:cNvSpPr txBox="1"/>
          <p:nvPr/>
        </p:nvSpPr>
        <p:spPr>
          <a:xfrm>
            <a:off x="1020417" y="303960"/>
            <a:ext cx="8454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latin typeface="Georgia Pro Light" panose="02040302050405020303" pitchFamily="18" charset="0"/>
              </a:rPr>
              <a:t>How </a:t>
            </a:r>
            <a:r>
              <a:rPr lang="pl-PL" sz="3200" dirty="0" err="1">
                <a:latin typeface="Georgia Pro Light" panose="02040302050405020303" pitchFamily="18" charset="0"/>
              </a:rPr>
              <a:t>Charts</a:t>
            </a:r>
            <a:r>
              <a:rPr lang="pl-PL" sz="3200" dirty="0">
                <a:latin typeface="Georgia Pro Light" panose="02040302050405020303" pitchFamily="18" charset="0"/>
              </a:rPr>
              <a:t> </a:t>
            </a:r>
            <a:r>
              <a:rPr lang="pl-PL" sz="3200" dirty="0" err="1">
                <a:latin typeface="Georgia Pro Light" panose="02040302050405020303" pitchFamily="18" charset="0"/>
              </a:rPr>
              <a:t>Lie</a:t>
            </a:r>
            <a:endParaRPr lang="pl-PL" sz="3200" dirty="0">
              <a:latin typeface="Georgia Pro Light" panose="02040302050405020303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8F03DB4-CC2E-3208-DC55-C015352F7AB9}"/>
              </a:ext>
            </a:extLst>
          </p:cNvPr>
          <p:cNvSpPr txBox="1"/>
          <p:nvPr/>
        </p:nvSpPr>
        <p:spPr>
          <a:xfrm>
            <a:off x="939585" y="1398541"/>
            <a:ext cx="26026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60000"/>
              </a:buClr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Georgia Pro Light" panose="02040302050405020303" pitchFamily="18" charset="0"/>
              </a:rPr>
              <a:t>Tytuł</a:t>
            </a:r>
            <a:r>
              <a:rPr lang="en-US" sz="2800" dirty="0">
                <a:latin typeface="Georgia Pro Light" panose="02040302050405020303" pitchFamily="18" charset="0"/>
              </a:rPr>
              <a:t>: How Charts Lie: Getting Smarter about Visual Information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960000"/>
              </a:buClr>
              <a:buFont typeface="Wingdings" panose="05000000000000000000" pitchFamily="2" charset="2"/>
              <a:buChar char="Ø"/>
            </a:pPr>
            <a:r>
              <a:rPr lang="en-US" sz="2800" dirty="0">
                <a:latin typeface="Georgia Pro Light" panose="02040302050405020303" pitchFamily="18" charset="0"/>
              </a:rPr>
              <a:t>Autor: Alberto Cairo</a:t>
            </a:r>
          </a:p>
        </p:txBody>
      </p:sp>
      <p:pic>
        <p:nvPicPr>
          <p:cNvPr id="9" name="Symbol zastępczy zawartości 5">
            <a:extLst>
              <a:ext uri="{FF2B5EF4-FFF2-40B4-BE49-F238E27FC236}">
                <a16:creationId xmlns:a16="http://schemas.microsoft.com/office/drawing/2014/main" id="{F276E62A-F5BE-6AD4-6AB7-958E5FF01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7631" y="303960"/>
            <a:ext cx="4032181" cy="608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0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CDFC5-F655-A431-F4FF-0C503FA52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C02D9BB8-91D5-0FC6-1429-626E59B23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D52026E5-292C-F662-C1FD-37007DEBF52C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BE48E263-B266-32FF-03A3-D0A0205DA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A8C2DEC6-FB64-B47D-3996-A444ABE8D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98" y="325234"/>
            <a:ext cx="11482003" cy="574100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8C2EF47-001F-0303-506C-73986FCDC959}"/>
              </a:ext>
            </a:extLst>
          </p:cNvPr>
          <p:cNvSpPr txBox="1"/>
          <p:nvPr/>
        </p:nvSpPr>
        <p:spPr>
          <a:xfrm>
            <a:off x="270588" y="6316824"/>
            <a:ext cx="114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Georgia Pro Light" panose="02040302050405020303" pitchFamily="18" charset="0"/>
              </a:rPr>
              <a:t>Źródło: How </a:t>
            </a:r>
            <a:r>
              <a:rPr lang="pl-PL" dirty="0" err="1">
                <a:latin typeface="Georgia Pro Light" panose="02040302050405020303" pitchFamily="18" charset="0"/>
              </a:rPr>
              <a:t>Charts</a:t>
            </a:r>
            <a:r>
              <a:rPr lang="pl-PL" dirty="0">
                <a:latin typeface="Georgia Pro Light" panose="02040302050405020303" pitchFamily="18" charset="0"/>
              </a:rPr>
              <a:t> </a:t>
            </a:r>
            <a:r>
              <a:rPr lang="pl-PL" dirty="0" err="1">
                <a:latin typeface="Georgia Pro Light" panose="02040302050405020303" pitchFamily="18" charset="0"/>
              </a:rPr>
              <a:t>Lie</a:t>
            </a:r>
            <a:r>
              <a:rPr lang="pl-PL" dirty="0">
                <a:latin typeface="Georgia Pro Light" panose="02040302050405020303" pitchFamily="18" charset="0"/>
              </a:rPr>
              <a:t>, Alberto </a:t>
            </a:r>
            <a:r>
              <a:rPr lang="pl-PL" dirty="0" err="1">
                <a:latin typeface="Georgia Pro Light" panose="02040302050405020303" pitchFamily="18" charset="0"/>
              </a:rPr>
              <a:t>Cairo</a:t>
            </a:r>
            <a:r>
              <a:rPr lang="pl-PL" dirty="0">
                <a:latin typeface="Georgia Pro Light" panose="020403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475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0E048-7A76-29EF-E405-A75211674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6AFBC224-5489-B92B-78A2-C82ED01FF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75BEEF07-BDE8-159B-6ED7-2C6E65626257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AF222264-CB69-6B2C-4A0A-2C8642349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1502FEA-2D61-6BE2-9477-409B66D2D6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305" y="569167"/>
            <a:ext cx="11493390" cy="57196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81504EB-FD6F-AA97-1140-7507D6632E52}"/>
              </a:ext>
            </a:extLst>
          </p:cNvPr>
          <p:cNvSpPr txBox="1"/>
          <p:nvPr/>
        </p:nvSpPr>
        <p:spPr>
          <a:xfrm>
            <a:off x="270588" y="6316824"/>
            <a:ext cx="114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Georgia Pro Light" panose="02040302050405020303" pitchFamily="18" charset="0"/>
              </a:rPr>
              <a:t>Źródło: How </a:t>
            </a:r>
            <a:r>
              <a:rPr lang="pl-PL" dirty="0" err="1">
                <a:latin typeface="Georgia Pro Light" panose="02040302050405020303" pitchFamily="18" charset="0"/>
              </a:rPr>
              <a:t>Charts</a:t>
            </a:r>
            <a:r>
              <a:rPr lang="pl-PL" dirty="0">
                <a:latin typeface="Georgia Pro Light" panose="02040302050405020303" pitchFamily="18" charset="0"/>
              </a:rPr>
              <a:t> </a:t>
            </a:r>
            <a:r>
              <a:rPr lang="pl-PL" dirty="0" err="1">
                <a:latin typeface="Georgia Pro Light" panose="02040302050405020303" pitchFamily="18" charset="0"/>
              </a:rPr>
              <a:t>Lie</a:t>
            </a:r>
            <a:r>
              <a:rPr lang="pl-PL" dirty="0">
                <a:latin typeface="Georgia Pro Light" panose="02040302050405020303" pitchFamily="18" charset="0"/>
              </a:rPr>
              <a:t>, Alberto </a:t>
            </a:r>
            <a:r>
              <a:rPr lang="pl-PL" dirty="0" err="1">
                <a:latin typeface="Georgia Pro Light" panose="02040302050405020303" pitchFamily="18" charset="0"/>
              </a:rPr>
              <a:t>Cairo</a:t>
            </a:r>
            <a:r>
              <a:rPr lang="pl-PL" dirty="0">
                <a:latin typeface="Georgia Pro Light" panose="020403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3502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B4A0B-B633-D4A2-8712-AE60D8C9B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" descr="C:\Users\Anita\Desktop\promocja-wne\Logotypy Wydziału\w.jpg">
            <a:extLst>
              <a:ext uri="{FF2B5EF4-FFF2-40B4-BE49-F238E27FC236}">
                <a16:creationId xmlns:a16="http://schemas.microsoft.com/office/drawing/2014/main" id="{212C0C72-448D-F1ED-D28C-19AE9885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7815">
                        <a14:foregroundMark x1="73782" y1="66988" x2="73782" y2="66988"/>
                        <a14:foregroundMark x1="83529" y1="28958" x2="83529" y2="28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02445" y="4809337"/>
            <a:ext cx="1206427" cy="10511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Prostokąt 48">
            <a:extLst>
              <a:ext uri="{FF2B5EF4-FFF2-40B4-BE49-F238E27FC236}">
                <a16:creationId xmlns:a16="http://schemas.microsoft.com/office/drawing/2014/main" id="{ACD13821-E079-6465-B785-57274D14EE24}"/>
              </a:ext>
            </a:extLst>
          </p:cNvPr>
          <p:cNvSpPr/>
          <p:nvPr/>
        </p:nvSpPr>
        <p:spPr>
          <a:xfrm>
            <a:off x="0" y="-1"/>
            <a:ext cx="187036" cy="4468091"/>
          </a:xfrm>
          <a:prstGeom prst="rect">
            <a:avLst/>
          </a:prstGeom>
          <a:solidFill>
            <a:srgbClr val="960000"/>
          </a:solidFill>
          <a:ln>
            <a:noFill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contourClr>
              <a:srgbClr val="9E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0C567487-B87D-85E6-97B5-22BC875D9E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938" y="975646"/>
            <a:ext cx="2343720" cy="965060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1006FAD-64FB-2A3F-C7CA-B2110EB531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137" y="139960"/>
            <a:ext cx="11705725" cy="596226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A7A4B20-A62D-095B-C628-BF78F7DA5C8C}"/>
              </a:ext>
            </a:extLst>
          </p:cNvPr>
          <p:cNvSpPr txBox="1"/>
          <p:nvPr/>
        </p:nvSpPr>
        <p:spPr>
          <a:xfrm>
            <a:off x="270588" y="6316824"/>
            <a:ext cx="1146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Georgia Pro Light" panose="02040302050405020303" pitchFamily="18" charset="0"/>
              </a:rPr>
              <a:t>Źródło: How </a:t>
            </a:r>
            <a:r>
              <a:rPr lang="pl-PL" dirty="0" err="1">
                <a:latin typeface="Georgia Pro Light" panose="02040302050405020303" pitchFamily="18" charset="0"/>
              </a:rPr>
              <a:t>Charts</a:t>
            </a:r>
            <a:r>
              <a:rPr lang="pl-PL" dirty="0">
                <a:latin typeface="Georgia Pro Light" panose="02040302050405020303" pitchFamily="18" charset="0"/>
              </a:rPr>
              <a:t> </a:t>
            </a:r>
            <a:r>
              <a:rPr lang="pl-PL" dirty="0" err="1">
                <a:latin typeface="Georgia Pro Light" panose="02040302050405020303" pitchFamily="18" charset="0"/>
              </a:rPr>
              <a:t>Lie</a:t>
            </a:r>
            <a:r>
              <a:rPr lang="pl-PL" dirty="0">
                <a:latin typeface="Georgia Pro Light" panose="02040302050405020303" pitchFamily="18" charset="0"/>
              </a:rPr>
              <a:t>, Alberto </a:t>
            </a:r>
            <a:r>
              <a:rPr lang="pl-PL" dirty="0" err="1">
                <a:latin typeface="Georgia Pro Light" panose="02040302050405020303" pitchFamily="18" charset="0"/>
              </a:rPr>
              <a:t>Cairo</a:t>
            </a:r>
            <a:r>
              <a:rPr lang="pl-PL" dirty="0">
                <a:latin typeface="Georgia Pro Light" panose="020403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88240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406</Words>
  <Application>Microsoft Office PowerPoint</Application>
  <PresentationFormat>Panoramiczny</PresentationFormat>
  <Paragraphs>90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Georgia Pro Light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Wyniki amerykańskich wyborów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Jaką pizzę kupować?</vt:lpstr>
      <vt:lpstr>Jaką pizzę kupować?</vt:lpstr>
      <vt:lpstr>Gdyby babcia miała wąsy…</vt:lpstr>
      <vt:lpstr>Czy świat robi się coraz gorszy?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Rafał Woźniak</dc:creator>
  <cp:lastModifiedBy>Rafał Woźniak</cp:lastModifiedBy>
  <cp:revision>34</cp:revision>
  <dcterms:created xsi:type="dcterms:W3CDTF">2021-06-07T12:36:41Z</dcterms:created>
  <dcterms:modified xsi:type="dcterms:W3CDTF">2025-11-30T22:00:57Z</dcterms:modified>
</cp:coreProperties>
</file>