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56"/>
  </p:notesMasterIdLst>
  <p:sldIdLst>
    <p:sldId id="256" r:id="rId2"/>
    <p:sldId id="297" r:id="rId3"/>
    <p:sldId id="374" r:id="rId4"/>
    <p:sldId id="375" r:id="rId5"/>
    <p:sldId id="384" r:id="rId6"/>
    <p:sldId id="296" r:id="rId7"/>
    <p:sldId id="376" r:id="rId8"/>
    <p:sldId id="299" r:id="rId9"/>
    <p:sldId id="385" r:id="rId10"/>
    <p:sldId id="307" r:id="rId11"/>
    <p:sldId id="377" r:id="rId12"/>
    <p:sldId id="379" r:id="rId13"/>
    <p:sldId id="309" r:id="rId14"/>
    <p:sldId id="310" r:id="rId15"/>
    <p:sldId id="311" r:id="rId16"/>
    <p:sldId id="312" r:id="rId17"/>
    <p:sldId id="380" r:id="rId18"/>
    <p:sldId id="313" r:id="rId19"/>
    <p:sldId id="360" r:id="rId20"/>
    <p:sldId id="361" r:id="rId21"/>
    <p:sldId id="362" r:id="rId22"/>
    <p:sldId id="363" r:id="rId23"/>
    <p:sldId id="364" r:id="rId24"/>
    <p:sldId id="365" r:id="rId25"/>
    <p:sldId id="314" r:id="rId26"/>
    <p:sldId id="366" r:id="rId27"/>
    <p:sldId id="367" r:id="rId28"/>
    <p:sldId id="381" r:id="rId29"/>
    <p:sldId id="316" r:id="rId30"/>
    <p:sldId id="317" r:id="rId31"/>
    <p:sldId id="318" r:id="rId32"/>
    <p:sldId id="320" r:id="rId33"/>
    <p:sldId id="321" r:id="rId34"/>
    <p:sldId id="322" r:id="rId35"/>
    <p:sldId id="323" r:id="rId36"/>
    <p:sldId id="382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6" r:id="rId50"/>
    <p:sldId id="337" r:id="rId51"/>
    <p:sldId id="338" r:id="rId52"/>
    <p:sldId id="339" r:id="rId53"/>
    <p:sldId id="340" r:id="rId54"/>
    <p:sldId id="369" r:id="rId55"/>
  </p:sldIdLst>
  <p:sldSz cx="9144000" cy="6858000" type="screen4x3"/>
  <p:notesSz cx="6400800" cy="86868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69" autoAdjust="0"/>
  </p:normalViewPr>
  <p:slideViewPr>
    <p:cSldViewPr>
      <p:cViewPr varScale="1">
        <p:scale>
          <a:sx n="56" d="100"/>
          <a:sy n="56" d="100"/>
        </p:scale>
        <p:origin x="1578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434340"/>
          </a:xfrm>
          <a:prstGeom prst="rect">
            <a:avLst/>
          </a:prstGeom>
        </p:spPr>
        <p:txBody>
          <a:bodyPr vert="horz" lIns="86197" tIns="43099" rIns="86197" bIns="43099" rtlCol="0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625639" y="1"/>
            <a:ext cx="2773680" cy="434340"/>
          </a:xfrm>
          <a:prstGeom prst="rect">
            <a:avLst/>
          </a:prstGeom>
        </p:spPr>
        <p:txBody>
          <a:bodyPr vert="horz" lIns="86197" tIns="43099" rIns="86197" bIns="43099" rtlCol="0"/>
          <a:lstStyle>
            <a:lvl1pPr algn="r">
              <a:defRPr sz="1100"/>
            </a:lvl1pPr>
          </a:lstStyle>
          <a:p>
            <a:fld id="{21E0BC4A-F1F2-43D2-BC4A-714A43BC8FD7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652463"/>
            <a:ext cx="4340225" cy="3255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197" tIns="43099" rIns="86197" bIns="43099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197" tIns="43099" rIns="86197" bIns="43099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250955"/>
            <a:ext cx="2773680" cy="434340"/>
          </a:xfrm>
          <a:prstGeom prst="rect">
            <a:avLst/>
          </a:prstGeom>
        </p:spPr>
        <p:txBody>
          <a:bodyPr vert="horz" lIns="86197" tIns="43099" rIns="86197" bIns="43099" rtlCol="0" anchor="b"/>
          <a:lstStyle>
            <a:lvl1pPr algn="l">
              <a:defRPr sz="11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625639" y="8250955"/>
            <a:ext cx="2773680" cy="434340"/>
          </a:xfrm>
          <a:prstGeom prst="rect">
            <a:avLst/>
          </a:prstGeom>
        </p:spPr>
        <p:txBody>
          <a:bodyPr vert="horz" lIns="86197" tIns="43099" rIns="86197" bIns="43099" rtlCol="0" anchor="b"/>
          <a:lstStyle>
            <a:lvl1pPr algn="r">
              <a:defRPr sz="1100"/>
            </a:lvl1pPr>
          </a:lstStyle>
          <a:p>
            <a:fld id="{572D0532-ACE2-42AB-939F-3135D8D46B4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777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D0532-ACE2-42AB-939F-3135D8D46B4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143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61821"/>
            <a:r>
              <a:rPr lang="pl-PL" dirty="0"/>
              <a:t>1h zajęć = 2h samodzielnie</a:t>
            </a:r>
            <a:endParaRPr lang="en-GB" dirty="0"/>
          </a:p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D0532-ACE2-42AB-939F-3135D8D46B4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100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D0532-ACE2-42AB-939F-3135D8D46B4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14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E97BE319-3B19-4CD3-8C1B-95787017FF9F}" type="datetimeFigureOut">
              <a:rPr lang="pl-PL" smtClean="0"/>
              <a:pPr/>
              <a:t>08.10.2021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dirty="0"/>
              <a:t>Kliknij, aby edytować styl</a:t>
            </a:r>
            <a:endParaRPr kumimoji="0" lang="en-US" dirty="0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EA9F52-D331-475F-81D4-E4D822F35C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Łącznik prosty 27"/>
          <p:cNvSpPr>
            <a:spLocks noChangeShapeType="1"/>
          </p:cNvSpPr>
          <p:nvPr userDrawn="1"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 userDrawn="1"/>
        </p:nvSpPr>
        <p:spPr>
          <a:xfrm>
            <a:off x="5507256" y="6357958"/>
            <a:ext cx="3241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dirty="0">
                <a:solidFill>
                  <a:schemeClr val="tx2"/>
                </a:solidFill>
              </a:rPr>
              <a:t>© Mikołaj Czajkowski, Maciej Wilamowski</a:t>
            </a:r>
            <a:endParaRPr lang="en-GB" sz="14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giergiczny@wne.uw.edu.pl" TargetMode="External"/><Relationship Id="rId2" Type="http://schemas.openxmlformats.org/officeDocument/2006/relationships/hyperlink" Target="http://coin.wne.uw.edu.pl/mgiergiczny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iq.woee.pl/images/stories/varian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oin.wne.uw.edu.pl/mwilamowski/index.php?show=MaterialyMikroekonomia_I_-_W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in.wne.uw.edu.pl/mwilamowski/pliki/mikro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Mikroekonomia A.1</a:t>
            </a:r>
            <a:endParaRPr lang="en-GB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zagadnienia mikroekonomii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pl-PL" sz="2400" b="1" dirty="0"/>
              <a:t>Ekonomia</a:t>
            </a:r>
            <a:r>
              <a:rPr lang="pl-PL" sz="2400" dirty="0"/>
              <a:t> nauka o podejmowaniu decyzji w warunkach </a:t>
            </a:r>
            <a:r>
              <a:rPr lang="pl-PL" sz="2400" b="1" dirty="0"/>
              <a:t>ograniczonych zasobów</a:t>
            </a:r>
          </a:p>
          <a:p>
            <a:pPr>
              <a:lnSpc>
                <a:spcPct val="150000"/>
              </a:lnSpc>
              <a:buNone/>
            </a:pPr>
            <a:r>
              <a:rPr lang="pl-PL" sz="2000" b="1" dirty="0"/>
              <a:t>Mikroekonomia</a:t>
            </a:r>
            <a:r>
              <a:rPr lang="pl-PL" sz="2000" dirty="0"/>
              <a:t> zajmuje się: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zagadnieniami wyborów jednostek:</a:t>
            </a:r>
          </a:p>
          <a:p>
            <a:pPr lvl="1">
              <a:lnSpc>
                <a:spcPct val="150000"/>
              </a:lnSpc>
            </a:pPr>
            <a:r>
              <a:rPr lang="pl-PL" sz="1800" dirty="0"/>
              <a:t>konsumentów</a:t>
            </a:r>
          </a:p>
          <a:p>
            <a:pPr lvl="1">
              <a:lnSpc>
                <a:spcPct val="150000"/>
              </a:lnSpc>
            </a:pPr>
            <a:r>
              <a:rPr lang="pl-PL" sz="1800" dirty="0"/>
              <a:t>producentów</a:t>
            </a:r>
          </a:p>
          <a:p>
            <a:pPr lvl="1">
              <a:lnSpc>
                <a:spcPct val="150000"/>
              </a:lnSpc>
            </a:pPr>
            <a:r>
              <a:rPr lang="pl-PL" sz="1800" dirty="0"/>
              <a:t>firm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analizą środowiska, w którym jednostki podejmują decyzję np. rynki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interakcjami jakie zachodzą pomiędzy podmiotami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zagadnienia mikroekonomii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Ograniczone zasoby stanowią podstawę problemu ekonomicznego</a:t>
            </a:r>
          </a:p>
          <a:p>
            <a:r>
              <a:rPr lang="pl-PL" sz="2000" dirty="0"/>
              <a:t>Ograniczenie zmusza nas do wybierania pomiędzy różnymi rozwiązaniami:</a:t>
            </a:r>
            <a:br>
              <a:rPr lang="pl-PL" sz="2000" dirty="0"/>
            </a:br>
            <a:r>
              <a:rPr lang="pl-PL" sz="2000" i="1" dirty="0"/>
              <a:t>trade </a:t>
            </a:r>
            <a:r>
              <a:rPr lang="pl-PL" sz="2000" i="1" dirty="0" err="1"/>
              <a:t>off</a:t>
            </a:r>
            <a:endParaRPr lang="pl-PL" sz="2000" i="1" dirty="0"/>
          </a:p>
          <a:p>
            <a:r>
              <a:rPr lang="pl-PL" sz="2000" dirty="0"/>
              <a:t>Mikroekonomia zajmuje się zagadnieniami wyborów w kontekście ograniczeń:</a:t>
            </a:r>
          </a:p>
          <a:p>
            <a:pPr lvl="1"/>
            <a:r>
              <a:rPr lang="pl-PL" sz="2000" dirty="0"/>
              <a:t>Ograniczenie budżetowe</a:t>
            </a:r>
          </a:p>
          <a:p>
            <a:pPr lvl="1"/>
            <a:r>
              <a:rPr lang="pl-PL" sz="2000" dirty="0"/>
              <a:t>Ograniczenie czasowe</a:t>
            </a:r>
          </a:p>
          <a:p>
            <a:pPr lvl="1"/>
            <a:r>
              <a:rPr lang="pl-PL" sz="2000" dirty="0"/>
              <a:t>Ograniczenie produkcyjne</a:t>
            </a:r>
          </a:p>
          <a:p>
            <a:pPr lvl="1"/>
            <a:r>
              <a:rPr lang="pl-PL" sz="2000" dirty="0"/>
              <a:t>…</a:t>
            </a:r>
          </a:p>
          <a:p>
            <a:r>
              <a:rPr lang="pl-PL" sz="2000" dirty="0"/>
              <a:t>Wybór, podjęta decyzja, mogą mieć lepszy lub gorszy skutek.</a:t>
            </a:r>
          </a:p>
          <a:p>
            <a:r>
              <a:rPr lang="pl-PL" sz="2000" dirty="0"/>
              <a:t>Mikroekonomia pozwala wybierać </a:t>
            </a:r>
            <a:r>
              <a:rPr lang="pl-PL" sz="2000" b="1" dirty="0"/>
              <a:t>optymalnie</a:t>
            </a:r>
            <a:r>
              <a:rPr lang="pl-PL" sz="2000" dirty="0"/>
              <a:t>!</a:t>
            </a:r>
          </a:p>
          <a:p>
            <a:r>
              <a:rPr lang="pl-PL" sz="2000" dirty="0"/>
              <a:t>Optymalnie – najlepiej jak to jest tylko możliwe realizować założony cel.</a:t>
            </a:r>
          </a:p>
          <a:p>
            <a:pPr marL="0" indent="0">
              <a:buNone/>
            </a:pPr>
            <a:endParaRPr lang="pl-PL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zagadnienia mikroekonomii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Pracownicy, konsumenci, firmy dokonują wyborów </a:t>
            </a:r>
            <a:br>
              <a:rPr lang="pl-PL" sz="2400" dirty="0"/>
            </a:br>
            <a:r>
              <a:rPr lang="pl-PL" sz="2400" dirty="0"/>
              <a:t>(</a:t>
            </a:r>
            <a:r>
              <a:rPr lang="pl-PL" sz="2400" i="1" dirty="0" err="1"/>
              <a:t>trade-offs</a:t>
            </a:r>
            <a:r>
              <a:rPr lang="pl-PL" sz="2400" dirty="0"/>
              <a:t>)</a:t>
            </a:r>
          </a:p>
          <a:p>
            <a:pPr lvl="1"/>
            <a:r>
              <a:rPr lang="pl-PL" sz="2000" dirty="0"/>
              <a:t>Pracować czy odpoczywać?</a:t>
            </a:r>
          </a:p>
          <a:p>
            <a:pPr lvl="1"/>
            <a:r>
              <a:rPr lang="pl-PL" sz="2000" dirty="0"/>
              <a:t>Kupić nowy samochód czy zaoszczędzić pieniądze?</a:t>
            </a:r>
          </a:p>
          <a:p>
            <a:pPr lvl="1"/>
            <a:r>
              <a:rPr lang="pl-PL" sz="2000" dirty="0"/>
              <a:t>Zatrudnić więcej pracowników czy kupić nowe maszyny?</a:t>
            </a:r>
          </a:p>
          <a:p>
            <a:r>
              <a:rPr lang="pl-PL" sz="2400" dirty="0"/>
              <a:t>Mikroekonomiczne problemy spotykamy na co dzień:</a:t>
            </a:r>
          </a:p>
          <a:p>
            <a:pPr lvl="1"/>
            <a:r>
              <a:rPr lang="pl-PL" sz="2100" dirty="0"/>
              <a:t>wybór studiów i uczelni, dodatkowych kursów doszkalających</a:t>
            </a:r>
          </a:p>
          <a:p>
            <a:pPr lvl="1"/>
            <a:r>
              <a:rPr lang="pl-PL" sz="2100" dirty="0"/>
              <a:t>wybór pracy</a:t>
            </a:r>
          </a:p>
          <a:p>
            <a:pPr lvl="1"/>
            <a:r>
              <a:rPr lang="pl-PL" sz="2100" dirty="0"/>
              <a:t>wyjazd na wakacje</a:t>
            </a:r>
          </a:p>
          <a:p>
            <a:pPr lvl="1"/>
            <a:r>
              <a:rPr lang="pl-PL" sz="2100" dirty="0"/>
              <a:t>zakup samochodu</a:t>
            </a:r>
          </a:p>
          <a:p>
            <a:pPr lvl="1"/>
            <a:r>
              <a:rPr lang="pl-PL" sz="2100" dirty="0"/>
              <a:t>codzienne zakupy</a:t>
            </a:r>
          </a:p>
          <a:p>
            <a:pPr lvl="1"/>
            <a:r>
              <a:rPr lang="pl-PL" sz="2100" dirty="0"/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zagadnienia mikroekonomii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Konsumenci:</a:t>
            </a:r>
          </a:p>
          <a:p>
            <a:pPr lvl="1"/>
            <a:r>
              <a:rPr lang="pl-PL" dirty="0"/>
              <a:t>Ograniczone zasoby (dochody, czas, umiejętności)</a:t>
            </a:r>
          </a:p>
          <a:p>
            <a:pPr lvl="1"/>
            <a:r>
              <a:rPr lang="pl-PL" dirty="0"/>
              <a:t>Chcą maksymalizować swój dobrobyt/użyteczność</a:t>
            </a:r>
          </a:p>
          <a:p>
            <a:pPr lvl="1"/>
            <a:r>
              <a:rPr lang="pl-PL" dirty="0"/>
              <a:t>Teoria konsumenta – w jaki sposób konsumenci, kierując się swoimi preferencjami, maksymalizują swój dobrobyt przy istniejących ograniczeniach </a:t>
            </a:r>
          </a:p>
          <a:p>
            <a:pPr lvl="2"/>
            <a:r>
              <a:rPr lang="pl-PL" dirty="0"/>
              <a:t>Jakich wyborów dokonują (konsumpcja, oszczędności)</a:t>
            </a:r>
          </a:p>
          <a:p>
            <a:r>
              <a:rPr lang="pl-PL" dirty="0"/>
              <a:t>Mikroekonomia A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zagadnienia mikroekonomii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Producenci (firmy):</a:t>
            </a:r>
          </a:p>
          <a:p>
            <a:pPr lvl="1"/>
            <a:r>
              <a:rPr lang="pl-PL" dirty="0"/>
              <a:t>Decydują o tym co produkować, w jakiej ilości, jakie czynniki stosować</a:t>
            </a:r>
          </a:p>
          <a:p>
            <a:pPr lvl="2"/>
            <a:r>
              <a:rPr lang="pl-PL" dirty="0"/>
              <a:t>Ograniczone ‘zdolności produkcyjne’, zasoby czynników</a:t>
            </a:r>
          </a:p>
          <a:p>
            <a:pPr lvl="1"/>
            <a:r>
              <a:rPr lang="pl-PL" dirty="0"/>
              <a:t>Teoria firmy – w jaki sposób firmy podejmują decyzje produkcyjne, aby maksymalizować zysk przy istniejących ograniczeniach</a:t>
            </a:r>
          </a:p>
          <a:p>
            <a:pPr lvl="2"/>
            <a:r>
              <a:rPr lang="pl-PL" dirty="0"/>
              <a:t>Jakich wyborów dokonują (produkcja)</a:t>
            </a:r>
          </a:p>
          <a:p>
            <a:r>
              <a:rPr lang="pl-PL" dirty="0"/>
              <a:t>Mikroekonomia B</a:t>
            </a:r>
          </a:p>
          <a:p>
            <a:pPr lvl="1"/>
            <a:endParaRPr lang="pl-PL" dirty="0"/>
          </a:p>
          <a:p>
            <a:pPr lvl="1"/>
            <a:endParaRPr lang="pl-PL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zagadnienia mikroekonomii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Rynek:</a:t>
            </a:r>
          </a:p>
          <a:p>
            <a:pPr lvl="1"/>
            <a:r>
              <a:rPr lang="pl-PL" dirty="0"/>
              <a:t>Pomiędzy konsumentami i pomiędzy producentami występują interakcje</a:t>
            </a:r>
          </a:p>
          <a:p>
            <a:pPr lvl="2"/>
            <a:r>
              <a:rPr lang="pl-PL" dirty="0"/>
              <a:t>Struktury rynkowe</a:t>
            </a:r>
          </a:p>
          <a:p>
            <a:pPr lvl="2"/>
            <a:r>
              <a:rPr lang="pl-PL" dirty="0"/>
              <a:t>‘Niesprawności rynku’ – dobra publiczne, efekty zewnętrzne</a:t>
            </a:r>
          </a:p>
          <a:p>
            <a:pPr lvl="1"/>
            <a:r>
              <a:rPr lang="pl-PL" dirty="0"/>
              <a:t>Jakie są skutki różnych interakcji i przyczyny obserwowanych zjawisk?</a:t>
            </a:r>
          </a:p>
          <a:p>
            <a:pPr lvl="1"/>
            <a:r>
              <a:rPr lang="pl-PL" dirty="0"/>
              <a:t>Rola państwa w procesach rynkowych</a:t>
            </a:r>
          </a:p>
          <a:p>
            <a:pPr lvl="2"/>
            <a:r>
              <a:rPr lang="pl-PL" dirty="0"/>
              <a:t>Maksymalizacja dobrobytu</a:t>
            </a:r>
          </a:p>
          <a:p>
            <a:pPr lvl="2"/>
            <a:r>
              <a:rPr lang="pl-PL" dirty="0"/>
              <a:t>Regulacja</a:t>
            </a:r>
          </a:p>
          <a:p>
            <a:r>
              <a:rPr lang="pl-PL" dirty="0"/>
              <a:t>Mikroekonomia C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zagadnienia mikroekonomii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Po mikroekonomii A, B, C:</a:t>
            </a:r>
          </a:p>
          <a:p>
            <a:pPr lvl="1"/>
            <a:r>
              <a:rPr lang="pl-PL" dirty="0"/>
              <a:t>Mikroekonomia zaawansowana</a:t>
            </a:r>
          </a:p>
          <a:p>
            <a:pPr lvl="1"/>
            <a:r>
              <a:rPr lang="pl-PL" dirty="0"/>
              <a:t>Organizacja rynku</a:t>
            </a:r>
          </a:p>
          <a:p>
            <a:pPr lvl="1"/>
            <a:r>
              <a:rPr lang="pl-PL" dirty="0"/>
              <a:t>Teoria gier</a:t>
            </a:r>
          </a:p>
          <a:p>
            <a:pPr lvl="1"/>
            <a:r>
              <a:rPr lang="pl-PL" dirty="0"/>
              <a:t>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mikroekonomia opisuje rzeczywistość?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Rzeczywistość jest bardzo </a:t>
            </a:r>
            <a:r>
              <a:rPr lang="pl-PL" sz="2000" b="1" dirty="0"/>
              <a:t>złożona i skomplikowana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zachowania ludzi </a:t>
            </a:r>
            <a:r>
              <a:rPr lang="pl-PL" sz="2000" b="1" dirty="0"/>
              <a:t>nie możemy </a:t>
            </a:r>
            <a:r>
              <a:rPr lang="pl-PL" sz="2000" dirty="0"/>
              <a:t>ująć w niezmienne prawa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ludzie są rożni – </a:t>
            </a:r>
            <a:r>
              <a:rPr lang="pl-PL" sz="2000" b="1" dirty="0"/>
              <a:t>heterogeniczność</a:t>
            </a:r>
            <a:r>
              <a:rPr lang="pl-PL" sz="2000" dirty="0"/>
              <a:t> preferencji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nie ma pewności – występują </a:t>
            </a:r>
            <a:r>
              <a:rPr lang="pl-PL" sz="2000" b="1" dirty="0"/>
              <a:t>zdarzenia i zachowania losowe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rzeczywistość ekonomiczna to żywy organizm – podlega </a:t>
            </a:r>
            <a:r>
              <a:rPr lang="pl-PL" sz="2000" b="1" dirty="0"/>
              <a:t>ciągłym zmianom</a:t>
            </a:r>
          </a:p>
          <a:p>
            <a:pPr>
              <a:lnSpc>
                <a:spcPct val="150000"/>
              </a:lnSpc>
              <a:buNone/>
            </a:pPr>
            <a:r>
              <a:rPr lang="pl-PL" sz="2000" dirty="0"/>
              <a:t>Czy da się opisać rzeczywistość </a:t>
            </a:r>
            <a:r>
              <a:rPr lang="pl-PL" sz="2000" b="1" dirty="0"/>
              <a:t>dokładnie?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Nie! Opis rzeczywistości musi być uproszczony.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Model: uproszczony opis rzeczywistości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Teorie i modele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Wyjaśnianie przyczyn obserwowanych zjawisk</a:t>
            </a:r>
          </a:p>
          <a:p>
            <a:r>
              <a:rPr lang="pl-PL" dirty="0"/>
              <a:t>Analiza ilościowa</a:t>
            </a:r>
          </a:p>
          <a:p>
            <a:pPr lvl="1"/>
            <a:r>
              <a:rPr lang="pl-PL" dirty="0"/>
              <a:t>Teorie</a:t>
            </a:r>
          </a:p>
          <a:p>
            <a:pPr lvl="2"/>
            <a:r>
              <a:rPr lang="pl-PL" dirty="0"/>
              <a:t>Uproszczenia pozwalające na opis obserwowanych zjawisk (założenia)</a:t>
            </a:r>
          </a:p>
          <a:p>
            <a:pPr lvl="2"/>
            <a:r>
              <a:rPr lang="pl-PL" dirty="0"/>
              <a:t>Wyjaśnianie przyczyn</a:t>
            </a:r>
          </a:p>
          <a:p>
            <a:pPr lvl="2"/>
            <a:r>
              <a:rPr lang="pl-PL" dirty="0"/>
              <a:t>Przewidywanie</a:t>
            </a:r>
          </a:p>
          <a:p>
            <a:pPr lvl="1"/>
            <a:r>
              <a:rPr lang="pl-PL" dirty="0"/>
              <a:t>Modele</a:t>
            </a:r>
          </a:p>
          <a:p>
            <a:pPr lvl="2"/>
            <a:r>
              <a:rPr lang="pl-PL" dirty="0"/>
              <a:t>Matematyczny opis zjawisk, w oparciu o istniejące teorie</a:t>
            </a:r>
          </a:p>
          <a:p>
            <a:pPr lvl="2"/>
            <a:r>
              <a:rPr lang="pl-PL" dirty="0"/>
              <a:t>Zmienne endogeniczne (ustalane w modelu) vs. zmienne egzogeniczne (ustalane poza modelem)</a:t>
            </a:r>
          </a:p>
          <a:p>
            <a:pPr lvl="2"/>
            <a:r>
              <a:rPr lang="pl-PL" dirty="0"/>
              <a:t>Uproszczenia! (założenia)</a:t>
            </a:r>
          </a:p>
          <a:p>
            <a:pPr lvl="2"/>
            <a:r>
              <a:rPr lang="pl-PL" dirty="0"/>
              <a:t>Zawsze niedoskonałe i udoskonalane (w zależności od potrzeb)</a:t>
            </a:r>
          </a:p>
          <a:p>
            <a:pPr lvl="1"/>
            <a:r>
              <a:rPr lang="pl-PL" dirty="0"/>
              <a:t>Weryfikacja teorii</a:t>
            </a:r>
          </a:p>
          <a:p>
            <a:pPr lvl="2"/>
            <a:r>
              <a:rPr lang="pl-PL" dirty="0"/>
              <a:t>Jak dobrze pasuje model do obserwowanych zjawisk</a:t>
            </a:r>
          </a:p>
          <a:p>
            <a:pPr lvl="2"/>
            <a:r>
              <a:rPr lang="pl-PL" dirty="0"/>
              <a:t>Jak dobre daje predykcje</a:t>
            </a:r>
          </a:p>
          <a:p>
            <a:pPr lvl="2"/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modelu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 jaki sposób ustalają się ceny mieszkań?</a:t>
            </a:r>
          </a:p>
          <a:p>
            <a:r>
              <a:rPr lang="pl-PL" dirty="0"/>
              <a:t>Załóżmy:</a:t>
            </a:r>
          </a:p>
          <a:p>
            <a:pPr lvl="1"/>
            <a:r>
              <a:rPr lang="pl-PL" dirty="0"/>
              <a:t>Mieszkania są blisko lub daleko od centrum, poza tym są identyczne</a:t>
            </a:r>
            <a:endParaRPr lang="en-US" dirty="0"/>
          </a:p>
          <a:p>
            <a:pPr lvl="1"/>
            <a:r>
              <a:rPr lang="pl-PL" dirty="0"/>
              <a:t>Cena mieszkań daleko od centrum jest egzogeniczna i znana</a:t>
            </a:r>
            <a:endParaRPr lang="en-US" dirty="0"/>
          </a:p>
          <a:p>
            <a:pPr lvl="1"/>
            <a:r>
              <a:rPr lang="pl-PL" dirty="0"/>
              <a:t>Na rynku jest wielu potencjalnych kupujących i sprzedających</a:t>
            </a:r>
          </a:p>
          <a:p>
            <a:r>
              <a:rPr lang="pl-PL" dirty="0"/>
              <a:t>Pytania:</a:t>
            </a:r>
          </a:p>
          <a:p>
            <a:pPr lvl="1"/>
            <a:r>
              <a:rPr lang="pl-PL" dirty="0"/>
              <a:t>Kto kupi mieszkania blisko centrum?</a:t>
            </a:r>
          </a:p>
          <a:p>
            <a:pPr lvl="1"/>
            <a:r>
              <a:rPr lang="pl-PL" dirty="0"/>
              <a:t>W jakiej cenie?</a:t>
            </a:r>
          </a:p>
          <a:p>
            <a:pPr lvl="1"/>
            <a:r>
              <a:rPr lang="pl-PL" dirty="0"/>
              <a:t>Czy taka alokacja mieszkań jest pożądana?</a:t>
            </a:r>
            <a:endParaRPr lang="en-US" dirty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Materiały i informacje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pPr marL="0" indent="0" algn="ctr">
              <a:buNone/>
            </a:pPr>
            <a:r>
              <a:rPr lang="pl-PL" dirty="0"/>
              <a:t>Marek Giergiczny</a:t>
            </a:r>
          </a:p>
          <a:p>
            <a:pPr algn="ctr"/>
            <a:endParaRPr lang="pl-PL" dirty="0"/>
          </a:p>
          <a:p>
            <a:r>
              <a:rPr lang="pl-PL" dirty="0">
                <a:hlinkClick r:id="rId2"/>
              </a:rPr>
              <a:t>http://coin.wne.uw.edu.pl/mgiergiczny/</a:t>
            </a:r>
            <a:endParaRPr lang="pl-PL" dirty="0"/>
          </a:p>
          <a:p>
            <a:r>
              <a:rPr lang="pl-PL" dirty="0"/>
              <a:t>https://moodle.wne.uw.edu.pl/course/view.php?id=2074</a:t>
            </a:r>
          </a:p>
          <a:p>
            <a:pPr algn="ctr"/>
            <a:endParaRPr lang="pl-PL" dirty="0"/>
          </a:p>
          <a:p>
            <a:r>
              <a:rPr lang="pl-PL" dirty="0"/>
              <a:t>e-mail: </a:t>
            </a:r>
            <a:r>
              <a:rPr lang="pl-PL" dirty="0">
                <a:hlinkClick r:id="rId3"/>
              </a:rPr>
              <a:t>mgiergiczny@wne.uw.edu.pl</a:t>
            </a:r>
            <a:endParaRPr lang="pl-PL" dirty="0"/>
          </a:p>
          <a:p>
            <a:r>
              <a:rPr lang="pl-PL" dirty="0"/>
              <a:t>Dyżur online: piątek 16:45 (proszę o wcześniejszy kontakt mailowy)</a:t>
            </a:r>
          </a:p>
          <a:p>
            <a:pPr algn="ctr">
              <a:buNone/>
            </a:pPr>
            <a:endParaRPr lang="en-GB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modelu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pl-PL" dirty="0"/>
              <a:t>Załóżmy, że w Warszawie blisko centrum jest 100 tys. mieszkań</a:t>
            </a:r>
          </a:p>
          <a:p>
            <a:pPr lvl="1"/>
            <a:r>
              <a:rPr lang="pl-PL" dirty="0"/>
              <a:t>W krótkim okresie ich liczba nie może się zmienić</a:t>
            </a:r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en-GB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908190" y="2351108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908190" y="5932508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50990" y="2085996"/>
            <a:ext cx="31931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000" i="1" dirty="0"/>
              <a:t>P</a:t>
            </a:r>
            <a:endParaRPr lang="en-US" sz="2000" b="0" i="1" dirty="0">
              <a:latin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59515" y="5972196"/>
            <a:ext cx="43152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ym typeface="Symbol" pitchFamily="18" charset="2"/>
              </a:rPr>
              <a:t>Q</a:t>
            </a:r>
            <a:r>
              <a:rPr lang="pl-PL" sz="2000" i="1" baseline="-25000" dirty="0">
                <a:sym typeface="Symbol" pitchFamily="18" charset="2"/>
              </a:rPr>
              <a:t>S</a:t>
            </a:r>
            <a:endParaRPr lang="en-US" sz="2000" b="0" i="1" dirty="0">
              <a:latin typeface="Times New Roman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3889390" y="2655908"/>
            <a:ext cx="0" cy="3276600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508390" y="5972196"/>
            <a:ext cx="57419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100</a:t>
            </a:r>
            <a:endParaRPr lang="en-US" sz="2000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modelu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pl-PL" dirty="0"/>
              <a:t>Pewna (niewielka) grupa jest gotowa zapłacić po 1000 tys. za mieszkanie – razem kupią 1 tys. mieszkań.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pl-PL" dirty="0"/>
              <a:t>Żeby mieszkanie kupiła kolejna (nieco uboższa) grupa – cena musiałaby wynosić 980 tys. za mieszkanie…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pl-PL" dirty="0"/>
              <a:t>I tak dalej … 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pl-PL" dirty="0"/>
              <a:t>Im niższa cena – tym większy jest </a:t>
            </a:r>
            <a:r>
              <a:rPr lang="pl-PL" i="1" dirty="0"/>
              <a:t>popyt</a:t>
            </a:r>
            <a:r>
              <a:rPr lang="pl-PL" dirty="0"/>
              <a:t> na mieszkania blisko centrum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pl-PL" i="1" dirty="0"/>
              <a:t>P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  </a:t>
            </a:r>
            <a:r>
              <a:rPr lang="en-US" i="1" dirty="0">
                <a:sym typeface="Symbol" pitchFamily="18" charset="2"/>
              </a:rPr>
              <a:t>Q</a:t>
            </a:r>
            <a:r>
              <a:rPr lang="pl-PL" i="1" baseline="-25000" dirty="0">
                <a:sym typeface="Symbol" pitchFamily="18" charset="2"/>
              </a:rPr>
              <a:t>D</a:t>
            </a:r>
            <a:r>
              <a:rPr lang="en-US" dirty="0">
                <a:sym typeface="Symbol" pitchFamily="18" charset="2"/>
              </a:rPr>
              <a:t> </a:t>
            </a:r>
            <a:endParaRPr lang="pl-PL" dirty="0">
              <a:sym typeface="Symbol" pitchFamily="18" charset="2"/>
            </a:endParaRP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pl-PL" dirty="0">
                <a:sym typeface="Symbol" pitchFamily="18" charset="2"/>
              </a:rPr>
              <a:t>Zależność można narysować – krzywa popytu</a:t>
            </a:r>
            <a:endParaRPr lang="pl-PL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modelu</a:t>
            </a:r>
            <a:endParaRPr lang="en-GB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524000" y="1828800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GB" sz="2000" i="1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524000" y="5410200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GB" sz="2000" i="1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1563688"/>
            <a:ext cx="31931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000" i="1" dirty="0"/>
              <a:t>P</a:t>
            </a:r>
            <a:endParaRPr lang="en-US" sz="2000" b="0" i="1" dirty="0">
              <a:latin typeface="Times New Roman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775325" y="5449888"/>
            <a:ext cx="46038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ym typeface="Symbol" pitchFamily="18" charset="2"/>
              </a:rPr>
              <a:t>Q</a:t>
            </a:r>
            <a:r>
              <a:rPr lang="pl-PL" sz="2000" i="1" baseline="-25000" dirty="0">
                <a:sym typeface="Symbol" pitchFamily="18" charset="2"/>
              </a:rPr>
              <a:t>D</a:t>
            </a:r>
            <a:endParaRPr lang="en-US" sz="2000" b="0" i="1" dirty="0">
              <a:latin typeface="Times New Roman" pitchFamily="18" charset="0"/>
            </a:endParaRPr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1676400" y="2209800"/>
            <a:ext cx="3581400" cy="304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1056"/>
              </a:cxn>
              <a:cxn ang="0">
                <a:pos x="1344" y="1536"/>
              </a:cxn>
              <a:cxn ang="0">
                <a:pos x="2208" y="1728"/>
              </a:cxn>
            </a:cxnLst>
            <a:rect l="0" t="0" r="r" b="b"/>
            <a:pathLst>
              <a:path w="2208" h="1728">
                <a:moveTo>
                  <a:pt x="0" y="0"/>
                </a:moveTo>
                <a:cubicBezTo>
                  <a:pt x="128" y="400"/>
                  <a:pt x="256" y="800"/>
                  <a:pt x="480" y="1056"/>
                </a:cubicBezTo>
                <a:cubicBezTo>
                  <a:pt x="704" y="1312"/>
                  <a:pt x="1056" y="1424"/>
                  <a:pt x="1344" y="1536"/>
                </a:cubicBezTo>
                <a:cubicBezTo>
                  <a:pt x="1632" y="1648"/>
                  <a:pt x="1920" y="1688"/>
                  <a:pt x="2208" y="1728"/>
                </a:cubicBezTo>
              </a:path>
            </a:pathLst>
          </a:custGeom>
          <a:noFill/>
          <a:ln w="3175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 sz="2000" i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modelu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Szukamy równowagi – punktu, w którym ustali się jakaś rynkowa cena mieszkania i nie będzie się zmieniać</a:t>
            </a:r>
            <a:endParaRPr lang="en-GB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57224" y="2000240"/>
            <a:ext cx="31771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000" i="1" dirty="0"/>
              <a:t>P</a:t>
            </a:r>
            <a:endParaRPr lang="en-US" sz="2000" b="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565749" y="5886440"/>
            <a:ext cx="35458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ym typeface="Symbol" pitchFamily="18" charset="2"/>
              </a:rPr>
              <a:t>Q</a:t>
            </a:r>
            <a:endParaRPr lang="en-US" sz="2000" b="0" dirty="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3295624" y="2570152"/>
            <a:ext cx="0" cy="3276600"/>
          </a:xfrm>
          <a:prstGeom prst="line">
            <a:avLst/>
          </a:prstGeom>
          <a:noFill/>
          <a:ln w="31750">
            <a:solidFill>
              <a:srgbClr val="FF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314424" y="2265352"/>
            <a:ext cx="0" cy="3581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314424" y="5846752"/>
            <a:ext cx="426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H="1">
            <a:off x="1314424" y="5208577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57224" y="4932352"/>
            <a:ext cx="40427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000" i="1" dirty="0"/>
              <a:t>P</a:t>
            </a:r>
            <a:r>
              <a:rPr lang="pl-PL" sz="2000" baseline="30000" dirty="0"/>
              <a:t>*</a:t>
            </a:r>
            <a:endParaRPr lang="en-US" sz="2000" b="0" dirty="0">
              <a:latin typeface="Times New Roman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914624" y="5886440"/>
            <a:ext cx="57419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100</a:t>
            </a:r>
            <a:endParaRPr lang="en-US" sz="2000" b="0">
              <a:latin typeface="Times New Roman" pitchFamily="18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1466824" y="2646352"/>
            <a:ext cx="3581400" cy="304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1056"/>
              </a:cxn>
              <a:cxn ang="0">
                <a:pos x="1344" y="1536"/>
              </a:cxn>
              <a:cxn ang="0">
                <a:pos x="2208" y="1728"/>
              </a:cxn>
            </a:cxnLst>
            <a:rect l="0" t="0" r="r" b="b"/>
            <a:pathLst>
              <a:path w="2208" h="1728">
                <a:moveTo>
                  <a:pt x="0" y="0"/>
                </a:moveTo>
                <a:cubicBezTo>
                  <a:pt x="128" y="400"/>
                  <a:pt x="256" y="800"/>
                  <a:pt x="480" y="1056"/>
                </a:cubicBezTo>
                <a:cubicBezTo>
                  <a:pt x="704" y="1312"/>
                  <a:pt x="1056" y="1424"/>
                  <a:pt x="1344" y="1536"/>
                </a:cubicBezTo>
                <a:cubicBezTo>
                  <a:pt x="1632" y="1648"/>
                  <a:pt x="1920" y="1688"/>
                  <a:pt x="2208" y="1728"/>
                </a:cubicBezTo>
              </a:path>
            </a:pathLst>
          </a:custGeom>
          <a:noFill/>
          <a:ln w="3175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1466824" y="2646352"/>
            <a:ext cx="1828800" cy="259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8" y="1122"/>
              </a:cxn>
              <a:cxn ang="0">
                <a:pos x="1152" y="1632"/>
              </a:cxn>
            </a:cxnLst>
            <a:rect l="0" t="0" r="r" b="b"/>
            <a:pathLst>
              <a:path w="1152" h="1632">
                <a:moveTo>
                  <a:pt x="0" y="0"/>
                </a:moveTo>
                <a:cubicBezTo>
                  <a:pt x="73" y="187"/>
                  <a:pt x="246" y="850"/>
                  <a:pt x="438" y="1122"/>
                </a:cubicBezTo>
                <a:cubicBezTo>
                  <a:pt x="630" y="1394"/>
                  <a:pt x="1003" y="1526"/>
                  <a:pt x="1152" y="1632"/>
                </a:cubicBezTo>
              </a:path>
            </a:pathLst>
          </a:custGeom>
          <a:noFill/>
          <a:ln w="762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3228949" y="5132377"/>
            <a:ext cx="152400" cy="152400"/>
          </a:xfrm>
          <a:prstGeom prst="ellipse">
            <a:avLst/>
          </a:prstGeom>
          <a:solidFill>
            <a:srgbClr val="00FFFF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616299" y="2762240"/>
            <a:ext cx="4327338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000" dirty="0"/>
              <a:t>Ludzie gotowi zapłacić co najmniej </a:t>
            </a:r>
            <a:r>
              <a:rPr lang="pl-PL" sz="2000" i="1" dirty="0"/>
              <a:t>P*</a:t>
            </a:r>
            <a:r>
              <a:rPr lang="en-US" sz="2000" dirty="0"/>
              <a:t> </a:t>
            </a:r>
            <a:br>
              <a:rPr lang="pl-PL" sz="2000" dirty="0"/>
            </a:br>
            <a:r>
              <a:rPr lang="pl-PL" sz="2000" dirty="0"/>
              <a:t>za mieszkania blisko centrum – kupią je</a:t>
            </a:r>
            <a:endParaRPr lang="en-US" sz="2000" b="0" dirty="0">
              <a:latin typeface="Times New Roman" pitchFamily="18" charset="0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2000224" y="3179752"/>
            <a:ext cx="1676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GB" sz="200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905224" y="4078436"/>
            <a:ext cx="4756943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000" dirty="0"/>
              <a:t>Ludzie gotowi zapłacić mniej niż </a:t>
            </a:r>
            <a:r>
              <a:rPr lang="pl-PL" sz="2000" i="1" dirty="0"/>
              <a:t>P*</a:t>
            </a:r>
            <a:r>
              <a:rPr lang="en-US" sz="2000" dirty="0"/>
              <a:t> </a:t>
            </a:r>
            <a:br>
              <a:rPr lang="pl-PL" sz="2000" dirty="0"/>
            </a:br>
            <a:r>
              <a:rPr lang="pl-PL" sz="2000" dirty="0"/>
              <a:t>za mieszkania blisko centrum – nie kupią ich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4057624" y="4932352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modelu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Ustali się taka cena za mieszkania, żeby liczba mieszkań do sprzedania była dokładnie równa liczbie chętnych do kupienia ich po tej cenie</a:t>
            </a:r>
          </a:p>
          <a:p>
            <a:pPr lvl="1"/>
            <a:r>
              <a:rPr lang="pl-PL" dirty="0"/>
              <a:t>Zmienną endogeniczną – cena mieszkań blisko centrum</a:t>
            </a:r>
          </a:p>
          <a:p>
            <a:endParaRPr lang="pl-PL" dirty="0"/>
          </a:p>
          <a:p>
            <a:r>
              <a:rPr lang="pl-PL" dirty="0"/>
              <a:t>Mieszkania kupią ci, którzy są gotowi zapłacić tę cenę </a:t>
            </a:r>
            <a:br>
              <a:rPr lang="pl-PL" dirty="0"/>
            </a:br>
            <a:r>
              <a:rPr lang="pl-PL" dirty="0"/>
              <a:t>(lub większą)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pl-PL" sz="2600" dirty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pl-PL" sz="2600" dirty="0"/>
              <a:t>Czy taka alokacja mieszkań jest pożądana?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pozytywna i normatywna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‘Analiza pozytywna’</a:t>
            </a:r>
          </a:p>
          <a:p>
            <a:pPr lvl="1"/>
            <a:r>
              <a:rPr lang="pl-PL" dirty="0"/>
              <a:t>Opisuje zależności między przyczynami a skutkami</a:t>
            </a:r>
          </a:p>
          <a:p>
            <a:pPr lvl="1"/>
            <a:r>
              <a:rPr lang="pl-PL" dirty="0"/>
              <a:t>Wyjaśnianie i przewidywanie</a:t>
            </a:r>
          </a:p>
          <a:p>
            <a:pPr lvl="2"/>
            <a:r>
              <a:rPr lang="pl-PL" dirty="0"/>
              <a:t>Np. Jaki będzie wpływ nowego cła na ilość importowanych samochodów?</a:t>
            </a:r>
            <a:endParaRPr lang="en-US" dirty="0"/>
          </a:p>
          <a:p>
            <a:pPr lvl="2"/>
            <a:r>
              <a:rPr lang="pl-PL" dirty="0"/>
              <a:t>Np. Jaki będzie skutek wprowadzenia lepszej technologii produkcji?</a:t>
            </a:r>
          </a:p>
          <a:p>
            <a:pPr lvl="2"/>
            <a:r>
              <a:rPr lang="pl-PL" dirty="0"/>
              <a:t>Np. O ile spadnie popyta na słodycze w wyniku wprowadzenia podatku od cukru?</a:t>
            </a:r>
          </a:p>
          <a:p>
            <a:r>
              <a:rPr lang="pl-PL" dirty="0"/>
              <a:t>‘Analiza normatywna’</a:t>
            </a:r>
          </a:p>
          <a:p>
            <a:pPr lvl="1"/>
            <a:r>
              <a:rPr lang="pl-PL" dirty="0"/>
              <a:t>Zajmuje się ustaleniem, jaka sytuacja jest pożądana</a:t>
            </a:r>
          </a:p>
          <a:p>
            <a:pPr lvl="1"/>
            <a:r>
              <a:rPr lang="pl-PL" dirty="0"/>
              <a:t>Zwykle powiązana z systemem oceniania różnych sytuacji</a:t>
            </a:r>
          </a:p>
          <a:p>
            <a:pPr lvl="2"/>
            <a:r>
              <a:rPr lang="pl-PL" dirty="0"/>
              <a:t>Np. Czy należy wprowadzić nowe cło na samochody?</a:t>
            </a:r>
          </a:p>
          <a:p>
            <a:pPr lvl="2"/>
            <a:r>
              <a:rPr lang="pl-PL" dirty="0"/>
              <a:t>Np. Czy powinno się wprowadzić lepszą technologię?</a:t>
            </a:r>
          </a:p>
          <a:p>
            <a:pPr lvl="2"/>
            <a:r>
              <a:rPr lang="pl-PL" dirty="0"/>
              <a:t>Np. Czy cukier powinien być opodatkowany?</a:t>
            </a:r>
            <a:endParaRPr lang="en-US" dirty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Efektywność w sensie </a:t>
            </a:r>
            <a:r>
              <a:rPr lang="pl-PL" dirty="0" err="1"/>
              <a:t>Pareto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Vilfredo</a:t>
            </a:r>
            <a:r>
              <a:rPr lang="en-US" dirty="0"/>
              <a:t> Pareto</a:t>
            </a:r>
            <a:r>
              <a:rPr lang="pl-PL" dirty="0"/>
              <a:t> (1848-1923)</a:t>
            </a:r>
          </a:p>
          <a:p>
            <a:r>
              <a:rPr lang="pl-PL" dirty="0"/>
              <a:t>Alokacja jest efektywna, jeśli</a:t>
            </a:r>
            <a:br>
              <a:rPr lang="pl-PL" dirty="0"/>
            </a:br>
            <a:r>
              <a:rPr lang="pl-PL" dirty="0"/>
              <a:t>nie istnieje możliwość poprawy sytuacji</a:t>
            </a:r>
            <a:br>
              <a:rPr lang="pl-PL" dirty="0"/>
            </a:br>
            <a:r>
              <a:rPr lang="pl-PL" dirty="0"/>
              <a:t>żadnego uczestnika, bez jednoczesnego</a:t>
            </a:r>
            <a:br>
              <a:rPr lang="pl-PL" dirty="0"/>
            </a:br>
            <a:r>
              <a:rPr lang="pl-PL" dirty="0"/>
              <a:t>pogorszenia sytuacji innego</a:t>
            </a:r>
          </a:p>
          <a:p>
            <a:r>
              <a:rPr lang="pl-PL" dirty="0"/>
              <a:t>Brak ‘zmarnowanego’ dobrobytu</a:t>
            </a:r>
          </a:p>
          <a:p>
            <a:r>
              <a:rPr lang="pl-PL" dirty="0"/>
              <a:t>Wiele możliwych alokacji efektywnych w sensie </a:t>
            </a:r>
            <a:r>
              <a:rPr lang="pl-PL" dirty="0" err="1"/>
              <a:t>Pareto</a:t>
            </a:r>
            <a:endParaRPr lang="en-GB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1285860"/>
            <a:ext cx="14478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Efektywność w sensie </a:t>
            </a:r>
            <a:r>
              <a:rPr lang="pl-PL" dirty="0" err="1"/>
              <a:t>Pareto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80" cy="49377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dirty="0"/>
              <a:t>Przykład:</a:t>
            </a:r>
          </a:p>
          <a:p>
            <a:pPr lvl="1"/>
            <a:r>
              <a:rPr lang="pl-PL" dirty="0"/>
              <a:t>Mieszkania zostały rozlosowane i nie wolno ich odsprzedać</a:t>
            </a:r>
          </a:p>
          <a:p>
            <a:pPr lvl="1"/>
            <a:r>
              <a:rPr lang="pl-PL" dirty="0"/>
              <a:t>Ernest ma mieszkanie. Gotowy był za nie zapłacić 200 tys. </a:t>
            </a:r>
          </a:p>
          <a:p>
            <a:pPr lvl="1"/>
            <a:r>
              <a:rPr lang="pl-PL" dirty="0"/>
              <a:t>Christian nie ma mieszkania. Gotowy był za nie zapłacić 400 tys.</a:t>
            </a:r>
          </a:p>
          <a:p>
            <a:pPr lvl="1"/>
            <a:r>
              <a:rPr lang="pl-PL" dirty="0"/>
              <a:t>Christian mógłby zapłacić Ernestowi 300 tys. za mieszkanie i obaj byliby w lepszej sytuacji =&gt; </a:t>
            </a:r>
          </a:p>
          <a:p>
            <a:pPr lvl="1"/>
            <a:r>
              <a:rPr lang="pl-PL" dirty="0"/>
              <a:t>Sytuacja nie jest optymalna w sensie </a:t>
            </a:r>
            <a:r>
              <a:rPr lang="pl-PL" dirty="0" err="1"/>
              <a:t>Pareto</a:t>
            </a:r>
            <a:endParaRPr lang="pl-PL" dirty="0"/>
          </a:p>
          <a:p>
            <a:pPr lvl="1"/>
            <a:endParaRPr lang="pl-PL" dirty="0"/>
          </a:p>
          <a:p>
            <a:pPr lvl="1"/>
            <a:r>
              <a:rPr lang="pl-PL" dirty="0"/>
              <a:t>Wolny rynek (alokacja mieszkań w zależności od gotowości do zapłaty za nie) pozwala na osiągnięcie sytuacji optymalnej w sensie </a:t>
            </a:r>
            <a:r>
              <a:rPr lang="pl-PL" dirty="0" err="1"/>
              <a:t>Pareto</a:t>
            </a:r>
            <a:endParaRPr lang="pl-PL" dirty="0"/>
          </a:p>
          <a:p>
            <a:pPr lvl="1"/>
            <a:r>
              <a:rPr lang="pl-PL" dirty="0"/>
              <a:t>Giełda grup studenckich – rynkowe rozwiązanie mające na celu uzyskanie alokacji </a:t>
            </a:r>
            <a:r>
              <a:rPr lang="pl-PL" dirty="0" err="1"/>
              <a:t>Pareto</a:t>
            </a:r>
            <a:r>
              <a:rPr lang="pl-PL" dirty="0"/>
              <a:t> efektywnej.</a:t>
            </a:r>
          </a:p>
          <a:p>
            <a:pPr lvl="2">
              <a:buNone/>
            </a:pPr>
            <a:r>
              <a:rPr lang="pl-PL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analizuje ekonomia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8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Efektywność w sensie </a:t>
            </a:r>
            <a:r>
              <a:rPr lang="pl-PL" sz="2000" dirty="0" err="1"/>
              <a:t>Pareto</a:t>
            </a:r>
            <a:r>
              <a:rPr lang="pl-PL" sz="2000" dirty="0"/>
              <a:t> najważniejsza dla ekonomisty</a:t>
            </a:r>
          </a:p>
          <a:p>
            <a:pPr lvl="1">
              <a:lnSpc>
                <a:spcPct val="150000"/>
              </a:lnSpc>
            </a:pPr>
            <a:r>
              <a:rPr lang="pl-PL" sz="1800" dirty="0"/>
              <a:t>Jeżeli rozwiązanie nie jest </a:t>
            </a:r>
            <a:r>
              <a:rPr lang="pl-PL" sz="1800" dirty="0" err="1"/>
              <a:t>Pareto</a:t>
            </a:r>
            <a:r>
              <a:rPr lang="pl-PL" sz="1800" dirty="0"/>
              <a:t> optymalne to znaczy, że możemy mieć więcej/lepiej „za darmo”.</a:t>
            </a:r>
          </a:p>
          <a:p>
            <a:pPr lvl="1">
              <a:lnSpc>
                <a:spcPct val="150000"/>
              </a:lnSpc>
            </a:pPr>
            <a:r>
              <a:rPr lang="pl-PL" sz="1800" dirty="0" err="1"/>
              <a:t>Pareto</a:t>
            </a:r>
            <a:r>
              <a:rPr lang="pl-PL" sz="1800" dirty="0"/>
              <a:t> nie oznacza równo, ani sprawiedliwie, ani najlepiej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Ekonomia nie ocenia wyborów i rozwiązań od strony moralnej – dobry/zły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Używając słowa najlepszy musimy być bardzo precyzyjni!</a:t>
            </a:r>
          </a:p>
          <a:p>
            <a:pPr lvl="1">
              <a:lnSpc>
                <a:spcPct val="150000"/>
              </a:lnSpc>
            </a:pPr>
            <a:r>
              <a:rPr lang="pl-PL" sz="1700" dirty="0"/>
              <a:t>Najlepszy, ale dla kogo? Producenta, konsumenta, rządu?</a:t>
            </a:r>
          </a:p>
          <a:p>
            <a:pPr lvl="1">
              <a:lnSpc>
                <a:spcPct val="150000"/>
              </a:lnSpc>
            </a:pPr>
            <a:r>
              <a:rPr lang="pl-PL" sz="1700" dirty="0"/>
              <a:t>Najlepszy ale kiedy? Dzisiaj, jutro czy może w trakcie trwania </a:t>
            </a:r>
            <a:r>
              <a:rPr lang="pl-PL" sz="1700" dirty="0" err="1"/>
              <a:t>zycia</a:t>
            </a:r>
            <a:r>
              <a:rPr lang="pl-PL" sz="1700" dirty="0"/>
              <a:t>?</a:t>
            </a:r>
          </a:p>
          <a:p>
            <a:pPr>
              <a:lnSpc>
                <a:spcPct val="150000"/>
              </a:lnSpc>
            </a:pPr>
            <a:endParaRPr lang="pl-PL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Rynek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Zbiór kupujących i sprzedających, którzy za sprawą wzajemnych interakcji dokonują wymian i determinują ceny produktów</a:t>
            </a:r>
          </a:p>
          <a:p>
            <a:pPr lvl="1"/>
            <a:r>
              <a:rPr lang="pl-PL" dirty="0"/>
              <a:t>Kupujący – np. konsumenci kupujący produkty, firmy kupujące czynniki produkcji</a:t>
            </a:r>
          </a:p>
          <a:p>
            <a:pPr lvl="1"/>
            <a:r>
              <a:rPr lang="pl-PL" dirty="0"/>
              <a:t>Sprzedający – np. firmy sprzedające produkty, konsumenci ‘sprzedający’ swoją pracę</a:t>
            </a:r>
          </a:p>
          <a:p>
            <a:r>
              <a:rPr lang="pl-PL" dirty="0"/>
              <a:t>‘Rynek na dany produkt’ – zakres rynku</a:t>
            </a:r>
          </a:p>
          <a:p>
            <a:pPr lvl="1"/>
            <a:r>
              <a:rPr lang="pl-PL" dirty="0"/>
              <a:t>Ograniczona perspektywa (geograficznie, produktowo, etc.)</a:t>
            </a:r>
          </a:p>
          <a:p>
            <a:pPr lvl="1"/>
            <a:r>
              <a:rPr lang="pl-PL" dirty="0"/>
              <a:t>Np. rynek samochodów osobowych w Polsce</a:t>
            </a:r>
          </a:p>
          <a:p>
            <a:pPr lvl="1"/>
            <a:r>
              <a:rPr lang="pl-PL" dirty="0"/>
              <a:t>Np. rynek na usługi fryzjerskie w Centrum Warszawy</a:t>
            </a:r>
          </a:p>
          <a:p>
            <a:pPr lvl="1"/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Podręczniki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24444"/>
          </a:xfrm>
        </p:spPr>
        <p:txBody>
          <a:bodyPr>
            <a:noAutofit/>
          </a:bodyPr>
          <a:lstStyle/>
          <a:p>
            <a:r>
              <a:rPr lang="pl-PL" sz="1600" b="1" dirty="0"/>
              <a:t>podstawowe</a:t>
            </a:r>
          </a:p>
          <a:p>
            <a:pPr lvl="1"/>
            <a:r>
              <a:rPr lang="pl-PL" sz="1400" dirty="0" err="1">
                <a:hlinkClick r:id="rId3" tooltip="Spis rozdziałów tego wydania"/>
              </a:rPr>
              <a:t>Varian</a:t>
            </a:r>
            <a:r>
              <a:rPr lang="pl-PL" sz="1400" dirty="0">
                <a:hlinkClick r:id="rId3" tooltip="Spis rozdziałów tego wydania"/>
              </a:rPr>
              <a:t>, H. R., Mikroekonomia, kurs średni – ujęcie nowoczesne, PWN 2002</a:t>
            </a:r>
            <a:endParaRPr lang="pl-PL" sz="1400" dirty="0"/>
          </a:p>
          <a:p>
            <a:r>
              <a:rPr lang="pl-PL" sz="1600" b="1" dirty="0"/>
              <a:t>uzupełniające (‘beletrystyka’)</a:t>
            </a:r>
          </a:p>
          <a:p>
            <a:pPr lvl="1"/>
            <a:r>
              <a:rPr lang="en-US" sz="1400" dirty="0" err="1"/>
              <a:t>Pindyck</a:t>
            </a:r>
            <a:r>
              <a:rPr lang="en-US" sz="1400" dirty="0"/>
              <a:t>, R. S., D. L. </a:t>
            </a:r>
            <a:r>
              <a:rPr lang="en-US" sz="1400" dirty="0" err="1"/>
              <a:t>Rubinfeld</a:t>
            </a:r>
            <a:r>
              <a:rPr lang="en-US" sz="1400" dirty="0"/>
              <a:t>, </a:t>
            </a:r>
            <a:r>
              <a:rPr lang="en-US" sz="1400" i="1" dirty="0"/>
              <a:t>Microeconomics</a:t>
            </a:r>
            <a:r>
              <a:rPr lang="en-US" sz="1400" dirty="0"/>
              <a:t>, Pearson Education, 2005, </a:t>
            </a:r>
            <a:r>
              <a:rPr lang="en-US" sz="1400" dirty="0" err="1"/>
              <a:t>wyd</a:t>
            </a:r>
            <a:r>
              <a:rPr lang="en-US" sz="1400" dirty="0"/>
              <a:t>. 6</a:t>
            </a:r>
            <a:endParaRPr lang="pl-PL" sz="1400" dirty="0"/>
          </a:p>
          <a:p>
            <a:pPr lvl="1"/>
            <a:r>
              <a:rPr lang="en-US" sz="1400" dirty="0"/>
              <a:t>Mansfield, E., G. </a:t>
            </a:r>
            <a:r>
              <a:rPr lang="en-US" sz="1400" dirty="0" err="1"/>
              <a:t>Yohe</a:t>
            </a:r>
            <a:r>
              <a:rPr lang="en-US" sz="1400" dirty="0"/>
              <a:t>, </a:t>
            </a:r>
            <a:r>
              <a:rPr lang="en-US" sz="1400" i="1" dirty="0"/>
              <a:t>Microeconomics: Theory and Applications</a:t>
            </a:r>
            <a:r>
              <a:rPr lang="en-US" sz="1400" dirty="0"/>
              <a:t>, W. W. Norton &amp; Co., 2004, </a:t>
            </a:r>
            <a:r>
              <a:rPr lang="en-US" sz="1400" dirty="0" err="1"/>
              <a:t>wyd</a:t>
            </a:r>
            <a:r>
              <a:rPr lang="en-US" sz="1400" dirty="0"/>
              <a:t>. 11</a:t>
            </a:r>
            <a:endParaRPr lang="pl-PL" sz="1400" dirty="0"/>
          </a:p>
          <a:p>
            <a:pPr lvl="1"/>
            <a:r>
              <a:rPr lang="pl-PL" sz="1400" dirty="0" err="1"/>
              <a:t>Hubbard</a:t>
            </a:r>
            <a:r>
              <a:rPr lang="pl-PL" sz="1400" dirty="0"/>
              <a:t>, G., A. P. </a:t>
            </a:r>
            <a:r>
              <a:rPr lang="pl-PL" sz="1400" dirty="0" err="1"/>
              <a:t>O'Brien</a:t>
            </a:r>
            <a:r>
              <a:rPr lang="pl-PL" sz="1400" dirty="0"/>
              <a:t>, </a:t>
            </a:r>
            <a:r>
              <a:rPr lang="pl-PL" sz="1400" i="1" dirty="0" err="1"/>
              <a:t>Microeconomics</a:t>
            </a:r>
            <a:r>
              <a:rPr lang="pl-PL" sz="1400" dirty="0"/>
              <a:t>, 2007, wyd. 2</a:t>
            </a:r>
          </a:p>
          <a:p>
            <a:pPr lvl="1"/>
            <a:r>
              <a:rPr lang="pl-PL" sz="1400" dirty="0" err="1"/>
              <a:t>O'Sullivan</a:t>
            </a:r>
            <a:r>
              <a:rPr lang="pl-PL" sz="1400" dirty="0"/>
              <a:t>, A., S. </a:t>
            </a:r>
            <a:r>
              <a:rPr lang="pl-PL" sz="1400" dirty="0" err="1"/>
              <a:t>Sheffrin</a:t>
            </a:r>
            <a:r>
              <a:rPr lang="pl-PL" sz="1400" dirty="0"/>
              <a:t>, S. </a:t>
            </a:r>
            <a:r>
              <a:rPr lang="pl-PL" sz="1400" dirty="0" err="1"/>
              <a:t>Perez</a:t>
            </a:r>
            <a:r>
              <a:rPr lang="pl-PL" sz="1400" dirty="0"/>
              <a:t>, </a:t>
            </a:r>
            <a:r>
              <a:rPr lang="pl-PL" sz="1400" i="1" dirty="0" err="1"/>
              <a:t>Microeconomics</a:t>
            </a:r>
            <a:r>
              <a:rPr lang="pl-PL" sz="1400" i="1" dirty="0"/>
              <a:t>: </a:t>
            </a:r>
            <a:r>
              <a:rPr lang="pl-PL" sz="1400" i="1" dirty="0" err="1"/>
              <a:t>Principles</a:t>
            </a:r>
            <a:r>
              <a:rPr lang="pl-PL" sz="1400" i="1" dirty="0"/>
              <a:t>, </a:t>
            </a:r>
            <a:r>
              <a:rPr lang="pl-PL" sz="1400" i="1" dirty="0" err="1"/>
              <a:t>Applications</a:t>
            </a:r>
            <a:r>
              <a:rPr lang="pl-PL" sz="1400" i="1" dirty="0"/>
              <a:t>, and </a:t>
            </a:r>
            <a:r>
              <a:rPr lang="pl-PL" sz="1400" i="1" dirty="0" err="1"/>
              <a:t>Tools</a:t>
            </a:r>
            <a:r>
              <a:rPr lang="pl-PL" sz="1400" dirty="0"/>
              <a:t>, </a:t>
            </a:r>
            <a:r>
              <a:rPr lang="pl-PL" sz="1400" dirty="0" err="1"/>
              <a:t>Prentice</a:t>
            </a:r>
            <a:r>
              <a:rPr lang="pl-PL" sz="1400" dirty="0"/>
              <a:t> Hall, 2006, wyd. 5</a:t>
            </a:r>
          </a:p>
          <a:p>
            <a:pPr lvl="1"/>
            <a:r>
              <a:rPr lang="pl-PL" sz="1400" dirty="0" err="1"/>
              <a:t>McConnell</a:t>
            </a:r>
            <a:r>
              <a:rPr lang="pl-PL" sz="1400" dirty="0"/>
              <a:t>, C. R., S. L. </a:t>
            </a:r>
            <a:r>
              <a:rPr lang="pl-PL" sz="1400" dirty="0" err="1"/>
              <a:t>Brue</a:t>
            </a:r>
            <a:r>
              <a:rPr lang="pl-PL" sz="1400" dirty="0"/>
              <a:t>, </a:t>
            </a:r>
            <a:r>
              <a:rPr lang="pl-PL" sz="1400" i="1" dirty="0" err="1"/>
              <a:t>Microeconomics</a:t>
            </a:r>
            <a:r>
              <a:rPr lang="pl-PL" sz="1400" dirty="0"/>
              <a:t>, Irwin/</a:t>
            </a:r>
            <a:r>
              <a:rPr lang="pl-PL" sz="1400" dirty="0" err="1"/>
              <a:t>McGraw-Hill</a:t>
            </a:r>
            <a:r>
              <a:rPr lang="pl-PL" sz="1400" dirty="0"/>
              <a:t>, 2008, wyd. 17</a:t>
            </a:r>
          </a:p>
          <a:p>
            <a:pPr lvl="1"/>
            <a:r>
              <a:rPr lang="pl-PL" sz="1400" dirty="0" err="1"/>
              <a:t>Case</a:t>
            </a:r>
            <a:r>
              <a:rPr lang="pl-PL" sz="1400" dirty="0"/>
              <a:t>, K. E., R. C. Fair, </a:t>
            </a:r>
            <a:r>
              <a:rPr lang="pl-PL" sz="1400" i="1" dirty="0" err="1"/>
              <a:t>Principles</a:t>
            </a:r>
            <a:r>
              <a:rPr lang="pl-PL" sz="1400" i="1" dirty="0"/>
              <a:t> of </a:t>
            </a:r>
            <a:r>
              <a:rPr lang="pl-PL" sz="1400" i="1" dirty="0" err="1"/>
              <a:t>Microeconomics</a:t>
            </a:r>
            <a:r>
              <a:rPr lang="pl-PL" sz="1400" dirty="0"/>
              <a:t>, </a:t>
            </a:r>
            <a:r>
              <a:rPr lang="pl-PL" sz="1400" dirty="0" err="1"/>
              <a:t>Prentice</a:t>
            </a:r>
            <a:r>
              <a:rPr lang="pl-PL" sz="1400" dirty="0"/>
              <a:t> Hall, 2006, wyd. 8</a:t>
            </a:r>
          </a:p>
          <a:p>
            <a:r>
              <a:rPr lang="pl-PL" sz="1600" b="1" dirty="0"/>
              <a:t>uzupełniające (alternatywa dla </a:t>
            </a:r>
            <a:r>
              <a:rPr lang="pl-PL" sz="1600" b="1" dirty="0" err="1"/>
              <a:t>Variana</a:t>
            </a:r>
            <a:r>
              <a:rPr lang="pl-PL" sz="1600" b="1" dirty="0"/>
              <a:t>)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pl-PL" sz="1400" dirty="0" err="1">
                <a:solidFill>
                  <a:schemeClr val="tx2"/>
                </a:solidFill>
              </a:rPr>
              <a:t>Perloff</a:t>
            </a:r>
            <a:r>
              <a:rPr lang="pl-PL" sz="1400" dirty="0">
                <a:solidFill>
                  <a:schemeClr val="tx2"/>
                </a:solidFill>
              </a:rPr>
              <a:t>, J. M., </a:t>
            </a:r>
            <a:r>
              <a:rPr lang="pl-PL" sz="1400" i="1" dirty="0" err="1">
                <a:solidFill>
                  <a:schemeClr val="tx2"/>
                </a:solidFill>
              </a:rPr>
              <a:t>Microeconomics</a:t>
            </a:r>
            <a:r>
              <a:rPr lang="pl-PL" sz="1400" i="1" dirty="0">
                <a:solidFill>
                  <a:schemeClr val="tx2"/>
                </a:solidFill>
              </a:rPr>
              <a:t>: </a:t>
            </a:r>
            <a:r>
              <a:rPr lang="pl-PL" sz="1400" i="1" dirty="0" err="1">
                <a:solidFill>
                  <a:schemeClr val="tx2"/>
                </a:solidFill>
              </a:rPr>
              <a:t>Theory</a:t>
            </a:r>
            <a:r>
              <a:rPr lang="pl-PL" sz="1400" i="1" dirty="0">
                <a:solidFill>
                  <a:schemeClr val="tx2"/>
                </a:solidFill>
              </a:rPr>
              <a:t> and </a:t>
            </a:r>
            <a:r>
              <a:rPr lang="pl-PL" sz="1400" i="1" dirty="0" err="1">
                <a:solidFill>
                  <a:schemeClr val="tx2"/>
                </a:solidFill>
              </a:rPr>
              <a:t>Applications</a:t>
            </a:r>
            <a:r>
              <a:rPr lang="pl-PL" sz="1400" i="1" dirty="0">
                <a:solidFill>
                  <a:schemeClr val="tx2"/>
                </a:solidFill>
              </a:rPr>
              <a:t> </a:t>
            </a:r>
            <a:r>
              <a:rPr lang="pl-PL" sz="1400" i="1" dirty="0" err="1">
                <a:solidFill>
                  <a:schemeClr val="tx2"/>
                </a:solidFill>
              </a:rPr>
              <a:t>with</a:t>
            </a:r>
            <a:r>
              <a:rPr lang="pl-PL" sz="1400" i="1" dirty="0">
                <a:solidFill>
                  <a:schemeClr val="tx2"/>
                </a:solidFill>
              </a:rPr>
              <a:t> </a:t>
            </a:r>
            <a:r>
              <a:rPr lang="pl-PL" sz="1400" i="1" dirty="0" err="1">
                <a:solidFill>
                  <a:schemeClr val="tx2"/>
                </a:solidFill>
              </a:rPr>
              <a:t>Calculus</a:t>
            </a:r>
            <a:r>
              <a:rPr lang="pl-PL" sz="1400" dirty="0">
                <a:solidFill>
                  <a:schemeClr val="tx2"/>
                </a:solidFill>
              </a:rPr>
              <a:t>, </a:t>
            </a:r>
            <a:r>
              <a:rPr lang="pl-PL" sz="1400" dirty="0" err="1">
                <a:solidFill>
                  <a:schemeClr val="tx2"/>
                </a:solidFill>
              </a:rPr>
              <a:t>Addison-Wesley</a:t>
            </a:r>
            <a:r>
              <a:rPr lang="pl-PL" sz="1400" dirty="0">
                <a:solidFill>
                  <a:schemeClr val="tx2"/>
                </a:solidFill>
              </a:rPr>
              <a:t>, 2007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pl-PL" sz="1400" dirty="0">
                <a:solidFill>
                  <a:schemeClr val="tx2"/>
                </a:solidFill>
              </a:rPr>
              <a:t>Nicholson, W., </a:t>
            </a:r>
            <a:r>
              <a:rPr lang="pl-PL" sz="1400" i="1" dirty="0" err="1">
                <a:solidFill>
                  <a:schemeClr val="tx2"/>
                </a:solidFill>
              </a:rPr>
              <a:t>Microeconomic</a:t>
            </a:r>
            <a:r>
              <a:rPr lang="pl-PL" sz="1400" i="1" dirty="0">
                <a:solidFill>
                  <a:schemeClr val="tx2"/>
                </a:solidFill>
              </a:rPr>
              <a:t> </a:t>
            </a:r>
            <a:r>
              <a:rPr lang="pl-PL" sz="1400" i="1" dirty="0" err="1">
                <a:solidFill>
                  <a:schemeClr val="tx2"/>
                </a:solidFill>
              </a:rPr>
              <a:t>Theory</a:t>
            </a:r>
            <a:r>
              <a:rPr lang="pl-PL" sz="1400" i="1" dirty="0">
                <a:solidFill>
                  <a:schemeClr val="tx2"/>
                </a:solidFill>
              </a:rPr>
              <a:t>: Basic </a:t>
            </a:r>
            <a:r>
              <a:rPr lang="pl-PL" sz="1400" i="1" dirty="0" err="1">
                <a:solidFill>
                  <a:schemeClr val="tx2"/>
                </a:solidFill>
              </a:rPr>
              <a:t>Principles</a:t>
            </a:r>
            <a:r>
              <a:rPr lang="pl-PL" sz="1400" i="1" dirty="0">
                <a:solidFill>
                  <a:schemeClr val="tx2"/>
                </a:solidFill>
              </a:rPr>
              <a:t> and </a:t>
            </a:r>
            <a:r>
              <a:rPr lang="pl-PL" sz="1400" i="1" dirty="0" err="1">
                <a:solidFill>
                  <a:schemeClr val="tx2"/>
                </a:solidFill>
              </a:rPr>
              <a:t>Extensions</a:t>
            </a:r>
            <a:r>
              <a:rPr lang="pl-PL" sz="1400" dirty="0">
                <a:solidFill>
                  <a:schemeClr val="tx2"/>
                </a:solidFill>
              </a:rPr>
              <a:t>, </a:t>
            </a:r>
            <a:r>
              <a:rPr lang="pl-PL" sz="1400" dirty="0" err="1">
                <a:solidFill>
                  <a:schemeClr val="tx2"/>
                </a:solidFill>
              </a:rPr>
              <a:t>South-Western</a:t>
            </a:r>
            <a:r>
              <a:rPr lang="pl-PL" sz="1400" dirty="0">
                <a:solidFill>
                  <a:schemeClr val="tx2"/>
                </a:solidFill>
              </a:rPr>
              <a:t> College Pub, 2004, wyd. 9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pl-PL" sz="1400" dirty="0" err="1">
                <a:solidFill>
                  <a:schemeClr val="tx2"/>
                </a:solidFill>
              </a:rPr>
              <a:t>Besanko</a:t>
            </a:r>
            <a:r>
              <a:rPr lang="pl-PL" sz="1400" dirty="0">
                <a:solidFill>
                  <a:schemeClr val="tx2"/>
                </a:solidFill>
              </a:rPr>
              <a:t>, D., R. R. </a:t>
            </a:r>
            <a:r>
              <a:rPr lang="pl-PL" sz="1400" dirty="0" err="1">
                <a:solidFill>
                  <a:schemeClr val="tx2"/>
                </a:solidFill>
              </a:rPr>
              <a:t>Braeutigam</a:t>
            </a:r>
            <a:r>
              <a:rPr lang="pl-PL" sz="1400" dirty="0">
                <a:solidFill>
                  <a:schemeClr val="tx2"/>
                </a:solidFill>
              </a:rPr>
              <a:t>, </a:t>
            </a:r>
            <a:r>
              <a:rPr lang="pl-PL" sz="1400" i="1" dirty="0" err="1">
                <a:solidFill>
                  <a:schemeClr val="tx2"/>
                </a:solidFill>
              </a:rPr>
              <a:t>Microeconomics</a:t>
            </a:r>
            <a:r>
              <a:rPr lang="pl-PL" sz="1400" dirty="0">
                <a:solidFill>
                  <a:schemeClr val="tx2"/>
                </a:solidFill>
              </a:rPr>
              <a:t>, John </a:t>
            </a:r>
            <a:r>
              <a:rPr lang="pl-PL" sz="1400" dirty="0" err="1">
                <a:solidFill>
                  <a:schemeClr val="tx2"/>
                </a:solidFill>
              </a:rPr>
              <a:t>Wiley</a:t>
            </a:r>
            <a:r>
              <a:rPr lang="pl-PL" sz="1400" dirty="0">
                <a:solidFill>
                  <a:schemeClr val="tx2"/>
                </a:solidFill>
              </a:rPr>
              <a:t> &amp; Sons, 2008, wyd. 3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sz="1400" dirty="0">
                <a:solidFill>
                  <a:schemeClr val="tx2"/>
                </a:solidFill>
              </a:rPr>
              <a:t>Browning</a:t>
            </a:r>
            <a:r>
              <a:rPr lang="pl-PL" sz="1400" dirty="0">
                <a:solidFill>
                  <a:schemeClr val="tx2"/>
                </a:solidFill>
              </a:rPr>
              <a:t>,</a:t>
            </a:r>
            <a:r>
              <a:rPr lang="en-US" sz="1400" dirty="0">
                <a:solidFill>
                  <a:schemeClr val="tx2"/>
                </a:solidFill>
              </a:rPr>
              <a:t> E. K., </a:t>
            </a:r>
            <a:r>
              <a:rPr lang="en-US" sz="1400" dirty="0" err="1">
                <a:solidFill>
                  <a:schemeClr val="tx2"/>
                </a:solidFill>
              </a:rPr>
              <a:t>Zupan</a:t>
            </a:r>
            <a:r>
              <a:rPr lang="en-US" sz="1400" dirty="0">
                <a:solidFill>
                  <a:schemeClr val="tx2"/>
                </a:solidFill>
              </a:rPr>
              <a:t> M. A., </a:t>
            </a:r>
            <a:r>
              <a:rPr lang="en-US" sz="1400" i="1" dirty="0">
                <a:solidFill>
                  <a:schemeClr val="tx2"/>
                </a:solidFill>
              </a:rPr>
              <a:t>Microeconomics: Theory and Applications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pl-PL" sz="1400" dirty="0">
                <a:solidFill>
                  <a:schemeClr val="tx2"/>
                </a:solidFill>
              </a:rPr>
              <a:t>John </a:t>
            </a:r>
            <a:r>
              <a:rPr lang="pl-PL" sz="1400" dirty="0" err="1">
                <a:solidFill>
                  <a:schemeClr val="tx2"/>
                </a:solidFill>
              </a:rPr>
              <a:t>Wiley</a:t>
            </a:r>
            <a:r>
              <a:rPr lang="pl-PL" sz="1400" dirty="0">
                <a:solidFill>
                  <a:schemeClr val="tx2"/>
                </a:solidFill>
              </a:rPr>
              <a:t> &amp; Sons</a:t>
            </a:r>
            <a:r>
              <a:rPr lang="en-US" sz="1400" dirty="0">
                <a:solidFill>
                  <a:schemeClr val="tx2"/>
                </a:solidFill>
              </a:rPr>
              <a:t>, 2009, </a:t>
            </a:r>
            <a:r>
              <a:rPr lang="en-US" sz="1400" dirty="0" err="1">
                <a:solidFill>
                  <a:schemeClr val="tx2"/>
                </a:solidFill>
              </a:rPr>
              <a:t>wyd</a:t>
            </a:r>
            <a:r>
              <a:rPr lang="en-US" sz="1400" dirty="0">
                <a:solidFill>
                  <a:schemeClr val="tx2"/>
                </a:solidFill>
              </a:rPr>
              <a:t>. 10</a:t>
            </a:r>
            <a:endParaRPr lang="pl-PL" sz="1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Rynek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Zwykle zakres rynku to uproszczenie</a:t>
            </a:r>
          </a:p>
          <a:p>
            <a:pPr lvl="1"/>
            <a:r>
              <a:rPr lang="pl-PL" dirty="0"/>
              <a:t>Produkt</a:t>
            </a:r>
          </a:p>
          <a:p>
            <a:pPr lvl="1"/>
            <a:r>
              <a:rPr lang="pl-PL" dirty="0"/>
              <a:t>Inne produkty</a:t>
            </a:r>
          </a:p>
          <a:p>
            <a:pPr lvl="1"/>
            <a:r>
              <a:rPr lang="pl-PL" dirty="0"/>
              <a:t>Kupujący</a:t>
            </a:r>
          </a:p>
          <a:p>
            <a:pPr lvl="1"/>
            <a:r>
              <a:rPr lang="pl-PL" dirty="0"/>
              <a:t>Sprzedający</a:t>
            </a:r>
          </a:p>
          <a:p>
            <a:r>
              <a:rPr lang="pl-PL" dirty="0"/>
              <a:t>Rynki różnią się</a:t>
            </a:r>
          </a:p>
          <a:p>
            <a:pPr lvl="1"/>
            <a:r>
              <a:rPr lang="pl-PL" dirty="0"/>
              <a:t>Np. ilość firm na danym rynku</a:t>
            </a:r>
          </a:p>
          <a:p>
            <a:pPr lvl="1"/>
            <a:r>
              <a:rPr lang="pl-PL" dirty="0"/>
              <a:t>Co determinuje strukturę danego rynku?</a:t>
            </a:r>
          </a:p>
          <a:p>
            <a:pPr lvl="1"/>
            <a:r>
              <a:rPr lang="pl-PL" dirty="0"/>
              <a:t>Jakie struktury są pożądane?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rynków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‘Rynek doskonale konkurencyjny’</a:t>
            </a:r>
          </a:p>
          <a:p>
            <a:pPr lvl="1"/>
            <a:r>
              <a:rPr lang="pl-PL" dirty="0"/>
              <a:t>Na rynku tak wielu kupujących i sprzedających, że żaden z nich pojedynczo nie ma wpływu na cenę</a:t>
            </a:r>
          </a:p>
          <a:p>
            <a:pPr lvl="1"/>
            <a:r>
              <a:rPr lang="pl-PL" dirty="0"/>
              <a:t>Np. rynki na produkty rolnicze</a:t>
            </a:r>
          </a:p>
          <a:p>
            <a:pPr lvl="1"/>
            <a:r>
              <a:rPr lang="pl-PL" dirty="0"/>
              <a:t>Zacięta konkurencja pomiędzy firmami prowadzi do powstawania rynków konkurencyjnych</a:t>
            </a:r>
          </a:p>
          <a:p>
            <a:r>
              <a:rPr lang="pl-PL" dirty="0"/>
              <a:t>Rynki niedoskonale konkurencyjne</a:t>
            </a:r>
          </a:p>
          <a:p>
            <a:pPr lvl="1"/>
            <a:r>
              <a:rPr lang="pl-PL" dirty="0"/>
              <a:t>Rynki, na których pojedynczy kupujący lub sprzedający mogą wpływać na cenę</a:t>
            </a:r>
          </a:p>
          <a:p>
            <a:pPr lvl="1"/>
            <a:r>
              <a:rPr lang="pl-PL" dirty="0"/>
              <a:t>Np. monopole, kartele</a:t>
            </a:r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Pomiędzy kupującym i sprzedającym – kurs wymiany jednych towarów </a:t>
            </a:r>
            <a:r>
              <a:rPr lang="pl-PL"/>
              <a:t>na drugie</a:t>
            </a:r>
            <a:endParaRPr lang="pl-PL" dirty="0"/>
          </a:p>
          <a:p>
            <a:pPr lvl="1"/>
            <a:r>
              <a:rPr lang="pl-PL" dirty="0"/>
              <a:t>Na rynku – może kształtować się jednolity kurs</a:t>
            </a:r>
          </a:p>
          <a:p>
            <a:r>
              <a:rPr lang="pl-PL" dirty="0"/>
              <a:t>Cena – kurs wymiany wyrażony w odniesieniu do wspólnej jednostki</a:t>
            </a:r>
          </a:p>
          <a:p>
            <a:pPr lvl="1"/>
            <a:r>
              <a:rPr lang="pl-PL" dirty="0"/>
              <a:t>Ceny powstają w wyniku interakcji kupujących i sprzedających</a:t>
            </a:r>
          </a:p>
          <a:p>
            <a:pPr lvl="1"/>
            <a:r>
              <a:rPr lang="pl-PL" dirty="0"/>
              <a:t>Cena rynkowa – kształtuje się na danym rynku</a:t>
            </a:r>
          </a:p>
          <a:p>
            <a:pPr lvl="1"/>
            <a:r>
              <a:rPr lang="pl-PL" dirty="0"/>
              <a:t>Wpływ: konkurencyjnych firm, cech produktu, zakresu rynku, etc.</a:t>
            </a:r>
          </a:p>
          <a:p>
            <a:r>
              <a:rPr lang="pl-PL" dirty="0"/>
              <a:t>Cena – informacja dla firm i konsumentów (co kupować, co produkować) odzwierciedlająca równowagę między kosztami produkcji a preferencjami kupujących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 cen w czasie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Ceny zmieniają się w czasie</a:t>
            </a:r>
          </a:p>
          <a:p>
            <a:pPr lvl="1"/>
            <a:r>
              <a:rPr lang="pl-PL" dirty="0"/>
              <a:t>Stały wzrost cen – inflacja</a:t>
            </a:r>
          </a:p>
          <a:p>
            <a:r>
              <a:rPr lang="pl-PL" dirty="0"/>
              <a:t>‘Cena nominalna’ – cena w jednostkach absolutnych</a:t>
            </a:r>
          </a:p>
          <a:p>
            <a:r>
              <a:rPr lang="pl-PL" dirty="0"/>
              <a:t>‘Cena realna’ – cena w odniesieniu do zagregowanego wskaźnika cen</a:t>
            </a:r>
          </a:p>
          <a:p>
            <a:r>
              <a:rPr lang="pl-PL" dirty="0"/>
              <a:t>Mierniki zmian cen:</a:t>
            </a:r>
          </a:p>
          <a:p>
            <a:pPr lvl="1"/>
            <a:r>
              <a:rPr lang="pl-PL" dirty="0"/>
              <a:t>CPI (</a:t>
            </a:r>
            <a:r>
              <a:rPr lang="en-US"/>
              <a:t>Consumer Price Index</a:t>
            </a:r>
            <a:r>
              <a:rPr lang="pl-PL" dirty="0"/>
              <a:t>)</a:t>
            </a:r>
          </a:p>
          <a:p>
            <a:pPr lvl="1"/>
            <a:r>
              <a:rPr lang="pl-PL" dirty="0"/>
              <a:t>HICP (</a:t>
            </a:r>
            <a:r>
              <a:rPr lang="en-US" dirty="0"/>
              <a:t>Harmonized Index of Consumer Prices</a:t>
            </a:r>
            <a:r>
              <a:rPr lang="pl-PL" dirty="0"/>
              <a:t>)</a:t>
            </a:r>
          </a:p>
          <a:p>
            <a:pPr lvl="1"/>
            <a:r>
              <a:rPr lang="pl-PL" dirty="0"/>
              <a:t>Pomiar cen dużego i stałego ‘koszyka’ dóbr i usług, kupowanego przez ‘typowego’ konsumenta</a:t>
            </a:r>
          </a:p>
          <a:p>
            <a:pPr lvl="1"/>
            <a:r>
              <a:rPr lang="pl-PL" dirty="0"/>
              <a:t>% zmiana tego wskaźnika = inflacja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Ceny realne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Obliczanie cen realnych: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950913" y="2000250"/>
          <a:ext cx="743902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Equation" r:id="rId3" imgW="2984500" imgH="469900" progId="Equation.DSMT4">
                  <p:embed/>
                </p:oleObj>
              </mc:Choice>
              <mc:Fallback>
                <p:oleObj name="Equation" r:id="rId3" imgW="2984500" imgH="46990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913" y="2000250"/>
                        <a:ext cx="7439025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oup 64"/>
          <p:cNvGraphicFramePr>
            <a:graphicFrameLocks/>
          </p:cNvGraphicFramePr>
          <p:nvPr/>
        </p:nvGraphicFramePr>
        <p:xfrm>
          <a:off x="785786" y="3571876"/>
          <a:ext cx="7670802" cy="1785950"/>
        </p:xfrm>
        <a:graphic>
          <a:graphicData uri="http://schemas.openxmlformats.org/drawingml/2006/table">
            <a:tbl>
              <a:tblPr/>
              <a:tblGrid>
                <a:gridCol w="1050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7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nominalna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CPI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Cena realna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$2530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$18273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181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D7DFF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370361" y="4229108"/>
          <a:ext cx="38004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Equation" r:id="rId5" imgW="1752600" imgH="215900" progId="Equation.DSMT4">
                  <p:embed/>
                </p:oleObj>
              </mc:Choice>
              <mc:Fallback>
                <p:oleObj name="Equation" r:id="rId5" imgW="1752600" imgH="215900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0361" y="4229108"/>
                        <a:ext cx="380047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384622" y="4604666"/>
          <a:ext cx="4102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Equation" r:id="rId7" imgW="1892300" imgH="215900" progId="Equation.DSMT4">
                  <p:embed/>
                </p:oleObj>
              </mc:Choice>
              <mc:Fallback>
                <p:oleObj name="Equation" r:id="rId7" imgW="1892300" imgH="215900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22" y="4604666"/>
                        <a:ext cx="4102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4398910" y="5000625"/>
          <a:ext cx="40735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Equation" r:id="rId9" imgW="1879600" imgH="215900" progId="Equation.DSMT4">
                  <p:embed/>
                </p:oleObj>
              </mc:Choice>
              <mc:Fallback>
                <p:oleObj name="Equation" r:id="rId9" imgW="1879600" imgH="21590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10" y="5000625"/>
                        <a:ext cx="40735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Ceny realne – przykład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Zaobserwowano, że minimalne płace nominalne w USA rosły od 1940</a:t>
            </a:r>
          </a:p>
          <a:p>
            <a:pPr lvl="1"/>
            <a:r>
              <a:rPr lang="pl-PL" dirty="0"/>
              <a:t>W 1933 płaca $0,25 / h, w 2008 $6,55 / h</a:t>
            </a:r>
          </a:p>
          <a:p>
            <a:pPr lvl="1">
              <a:buNone/>
            </a:pPr>
            <a:endParaRPr lang="en-GB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00100" y="2484314"/>
            <a:ext cx="6884984" cy="3873644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Popyt i podaż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Popyt – ilość, którą kupujący chcą kupić przy danej cenie</a:t>
            </a:r>
          </a:p>
          <a:p>
            <a:r>
              <a:rPr lang="pl-PL" dirty="0"/>
              <a:t>Podaż – ilość, którą sprzedający chcą sprzedać przy danej cenie</a:t>
            </a:r>
          </a:p>
          <a:p>
            <a:endParaRPr lang="pl-PL" dirty="0"/>
          </a:p>
          <a:p>
            <a:r>
              <a:rPr lang="pl-PL" dirty="0"/>
              <a:t>Analiza popytu i podaży pozwala:</a:t>
            </a:r>
          </a:p>
          <a:p>
            <a:pPr lvl="1"/>
            <a:r>
              <a:rPr lang="pl-PL" dirty="0"/>
              <a:t>Określić jak zmiany na rynku wpłyną na cenę i ilość</a:t>
            </a:r>
          </a:p>
          <a:p>
            <a:pPr lvl="1"/>
            <a:r>
              <a:rPr lang="pl-PL" dirty="0"/>
              <a:t>Przeanalizować wpływ ingerencji w rynek (ustalenia cen minimalnych, maksymalnych, podatków, subsydiów itp.)</a:t>
            </a:r>
          </a:p>
          <a:p>
            <a:pPr lvl="1"/>
            <a:endParaRPr lang="pl-PL" dirty="0"/>
          </a:p>
          <a:p>
            <a:pPr lvl="1"/>
            <a:r>
              <a:rPr lang="pl-PL" dirty="0"/>
              <a:t>Analiza statyczna</a:t>
            </a:r>
          </a:p>
          <a:p>
            <a:pPr lvl="1"/>
            <a:r>
              <a:rPr lang="pl-PL" dirty="0"/>
              <a:t>Założenie ‘przy pozostałych czynnikach niezmienionych’</a:t>
            </a:r>
          </a:p>
          <a:p>
            <a:endParaRPr lang="pl-PL" dirty="0"/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Krzywa podaży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Krzywa (funkcja) podaży – obrazuje zależność między ilością dobra jaką producenci chcą sprzedać, a jego ceną</a:t>
            </a:r>
          </a:p>
        </p:txBody>
      </p:sp>
      <p:graphicFrame>
        <p:nvGraphicFramePr>
          <p:cNvPr id="2051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506809"/>
              </p:ext>
            </p:extLst>
          </p:nvPr>
        </p:nvGraphicFramePr>
        <p:xfrm>
          <a:off x="2635250" y="2143116"/>
          <a:ext cx="356393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4" imgW="710891" imgH="253890" progId="Equation.DSMT4">
                  <p:embed/>
                </p:oleObj>
              </mc:Choice>
              <mc:Fallback>
                <p:oleObj name="Equation" r:id="rId4" imgW="710891" imgH="253890" progId="Equation.DSMT4">
                  <p:embed/>
                  <p:pic>
                    <p:nvPicPr>
                      <p:cNvPr id="0" name="Picture 2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2143116"/>
                        <a:ext cx="3563938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37"/>
          <p:cNvGrpSpPr>
            <a:grpSpLocks/>
          </p:cNvGrpSpPr>
          <p:nvPr/>
        </p:nvGrpSpPr>
        <p:grpSpPr bwMode="auto">
          <a:xfrm>
            <a:off x="476211" y="3143248"/>
            <a:ext cx="3238533" cy="2428404"/>
            <a:chOff x="1392" y="1318"/>
            <a:chExt cx="2408" cy="1995"/>
          </a:xfrm>
        </p:grpSpPr>
        <p:sp>
          <p:nvSpPr>
            <p:cNvPr id="28" name="Freeform 9"/>
            <p:cNvSpPr>
              <a:spLocks/>
            </p:cNvSpPr>
            <p:nvPr/>
          </p:nvSpPr>
          <p:spPr bwMode="auto">
            <a:xfrm>
              <a:off x="1392" y="1440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3612" y="1318"/>
              <a:ext cx="188" cy="2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pl-PL" sz="2000" b="0" i="1" dirty="0">
                  <a:solidFill>
                    <a:schemeClr val="tx1"/>
                  </a:solidFill>
                  <a:latin typeface="+mj-lt"/>
                </a:rPr>
                <a:t>S</a:t>
              </a:r>
              <a:endParaRPr lang="en-US" sz="2000" b="0" i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476211" y="2546825"/>
            <a:ext cx="0" cy="3808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sp>
        <p:nvSpPr>
          <p:cNvPr id="31" name="Line 17"/>
          <p:cNvSpPr>
            <a:spLocks noChangeShapeType="1"/>
          </p:cNvSpPr>
          <p:nvPr/>
        </p:nvSpPr>
        <p:spPr bwMode="auto">
          <a:xfrm>
            <a:off x="476211" y="6367937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>
              <a:latin typeface="+mj-lt"/>
            </a:endParaRPr>
          </a:p>
        </p:txBody>
      </p:sp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4714876" y="6083770"/>
            <a:ext cx="35266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pl-PL" sz="2000" i="1" dirty="0">
                <a:solidFill>
                  <a:schemeClr val="tx1"/>
                </a:solidFill>
                <a:latin typeface="+mj-lt"/>
              </a:rPr>
              <a:t>Q</a:t>
            </a:r>
            <a:endParaRPr lang="en-US" sz="3200" b="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Rectangle 19"/>
          <p:cNvSpPr>
            <a:spLocks noChangeArrowheads="1"/>
          </p:cNvSpPr>
          <p:nvPr/>
        </p:nvSpPr>
        <p:spPr bwMode="auto">
          <a:xfrm>
            <a:off x="112805" y="2440432"/>
            <a:ext cx="315793" cy="3421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pl-PL" sz="2000" i="1" dirty="0">
                <a:solidFill>
                  <a:schemeClr val="tx1"/>
                </a:solidFill>
                <a:latin typeface="+mj-lt"/>
              </a:rPr>
              <a:t>P</a:t>
            </a:r>
            <a:endParaRPr lang="en-US" sz="3200" b="0" i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34" name="Group 34"/>
          <p:cNvGrpSpPr>
            <a:grpSpLocks/>
          </p:cNvGrpSpPr>
          <p:nvPr/>
        </p:nvGrpSpPr>
        <p:grpSpPr bwMode="auto">
          <a:xfrm>
            <a:off x="57112" y="4655025"/>
            <a:ext cx="1860550" cy="2038350"/>
            <a:chOff x="1128" y="2681"/>
            <a:chExt cx="1172" cy="1284"/>
          </a:xfrm>
        </p:grpSpPr>
        <p:sp>
          <p:nvSpPr>
            <p:cNvPr id="35" name="Line 20"/>
            <p:cNvSpPr>
              <a:spLocks noChangeShapeType="1"/>
            </p:cNvSpPr>
            <p:nvPr/>
          </p:nvSpPr>
          <p:spPr bwMode="auto">
            <a:xfrm>
              <a:off x="1404" y="2796"/>
              <a:ext cx="8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-5400000">
              <a:off x="1716" y="3288"/>
              <a:ext cx="9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7" name="Oval 22"/>
            <p:cNvSpPr>
              <a:spLocks noChangeArrowheads="1"/>
            </p:cNvSpPr>
            <p:nvPr/>
          </p:nvSpPr>
          <p:spPr bwMode="auto">
            <a:xfrm>
              <a:off x="2124" y="2760"/>
              <a:ext cx="132" cy="1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37654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8" name="Rectangle 29"/>
            <p:cNvSpPr>
              <a:spLocks noChangeArrowheads="1"/>
            </p:cNvSpPr>
            <p:nvPr/>
          </p:nvSpPr>
          <p:spPr bwMode="auto">
            <a:xfrm>
              <a:off x="1128" y="2681"/>
              <a:ext cx="2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latin typeface="+mj-lt"/>
                </a:rPr>
                <a:t>P</a:t>
              </a:r>
              <a:r>
                <a:rPr lang="en-US" sz="2000" i="1" baseline="-25000" dirty="0">
                  <a:solidFill>
                    <a:schemeClr val="tx1"/>
                  </a:solidFill>
                  <a:latin typeface="+mj-lt"/>
                </a:rPr>
                <a:t>1</a:t>
              </a:r>
              <a:endParaRPr lang="en-US" sz="2400" b="0" i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9" name="Rectangle 30"/>
            <p:cNvSpPr>
              <a:spLocks noChangeArrowheads="1"/>
            </p:cNvSpPr>
            <p:nvPr/>
          </p:nvSpPr>
          <p:spPr bwMode="auto">
            <a:xfrm>
              <a:off x="2023" y="3715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1</a:t>
              </a:r>
              <a:endParaRPr lang="en-US" sz="2400" b="0" i="1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40" name="Group 35"/>
          <p:cNvGrpSpPr>
            <a:grpSpLocks/>
          </p:cNvGrpSpPr>
          <p:nvPr/>
        </p:nvGrpSpPr>
        <p:grpSpPr bwMode="auto">
          <a:xfrm>
            <a:off x="57112" y="3904138"/>
            <a:ext cx="2908300" cy="2789238"/>
            <a:chOff x="1128" y="2208"/>
            <a:chExt cx="1832" cy="1757"/>
          </a:xfrm>
        </p:grpSpPr>
        <p:sp>
          <p:nvSpPr>
            <p:cNvPr id="41" name="Line 23"/>
            <p:cNvSpPr>
              <a:spLocks noChangeShapeType="1"/>
            </p:cNvSpPr>
            <p:nvPr/>
          </p:nvSpPr>
          <p:spPr bwMode="auto">
            <a:xfrm>
              <a:off x="1404" y="2340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42" name="Line 24"/>
            <p:cNvSpPr>
              <a:spLocks noChangeShapeType="1"/>
            </p:cNvSpPr>
            <p:nvPr/>
          </p:nvSpPr>
          <p:spPr bwMode="auto">
            <a:xfrm rot="-5400000">
              <a:off x="2094" y="3042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43" name="Oval 25"/>
            <p:cNvSpPr>
              <a:spLocks noChangeArrowheads="1"/>
            </p:cNvSpPr>
            <p:nvPr/>
          </p:nvSpPr>
          <p:spPr bwMode="auto">
            <a:xfrm>
              <a:off x="2736" y="2292"/>
              <a:ext cx="132" cy="1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37654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44" name="AutoShape 26"/>
            <p:cNvSpPr>
              <a:spLocks noChangeArrowheads="1"/>
            </p:cNvSpPr>
            <p:nvPr/>
          </p:nvSpPr>
          <p:spPr bwMode="auto">
            <a:xfrm>
              <a:off x="2268" y="3240"/>
              <a:ext cx="480" cy="276"/>
            </a:xfrm>
            <a:prstGeom prst="rightArrow">
              <a:avLst>
                <a:gd name="adj1" fmla="val 50000"/>
                <a:gd name="adj2" fmla="val 43478"/>
              </a:avLst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45" name="AutoShape 27"/>
            <p:cNvSpPr>
              <a:spLocks noChangeArrowheads="1"/>
            </p:cNvSpPr>
            <p:nvPr/>
          </p:nvSpPr>
          <p:spPr bwMode="auto">
            <a:xfrm rot="-5400000">
              <a:off x="1620" y="2412"/>
              <a:ext cx="360" cy="276"/>
            </a:xfrm>
            <a:prstGeom prst="rightArrow">
              <a:avLst>
                <a:gd name="adj1" fmla="val 42037"/>
                <a:gd name="adj2" fmla="val 49638"/>
              </a:avLst>
            </a:prstGeom>
            <a:solidFill>
              <a:srgbClr val="FF00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46" name="Rectangle 28"/>
            <p:cNvSpPr>
              <a:spLocks noChangeArrowheads="1"/>
            </p:cNvSpPr>
            <p:nvPr/>
          </p:nvSpPr>
          <p:spPr bwMode="auto">
            <a:xfrm>
              <a:off x="1128" y="2208"/>
              <a:ext cx="2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latin typeface="+mj-lt"/>
                </a:rPr>
                <a:t>P</a:t>
              </a:r>
              <a:r>
                <a:rPr lang="en-US" sz="2000" i="1" baseline="-25000" dirty="0">
                  <a:solidFill>
                    <a:schemeClr val="tx1"/>
                  </a:solidFill>
                  <a:latin typeface="+mj-lt"/>
                </a:rPr>
                <a:t>2</a:t>
              </a:r>
              <a:endParaRPr lang="en-US" sz="2400" b="0" i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7" name="Rectangle 31"/>
            <p:cNvSpPr>
              <a:spLocks noChangeArrowheads="1"/>
            </p:cNvSpPr>
            <p:nvPr/>
          </p:nvSpPr>
          <p:spPr bwMode="auto">
            <a:xfrm>
              <a:off x="2683" y="3715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i="1" baseline="-25000" dirty="0">
                  <a:solidFill>
                    <a:schemeClr val="tx1"/>
                  </a:solidFill>
                  <a:latin typeface="+mj-lt"/>
                </a:rPr>
                <a:t>2</a:t>
              </a:r>
              <a:endParaRPr lang="en-US" sz="2400" b="0" i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48" name="Symbol zastępczy zawartości 2"/>
          <p:cNvSpPr txBox="1">
            <a:spLocks/>
          </p:cNvSpPr>
          <p:nvPr/>
        </p:nvSpPr>
        <p:spPr>
          <a:xfrm>
            <a:off x="4772084" y="1371600"/>
            <a:ext cx="3443254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pl-PL" sz="26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ilość (</a:t>
            </a:r>
            <a:r>
              <a:rPr kumimoji="0" lang="pl-PL" sz="26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Quantity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cena (</a:t>
            </a:r>
            <a:r>
              <a:rPr kumimoji="0" lang="pl-PL" sz="26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Price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pl-PL" sz="2600" i="1" dirty="0"/>
              <a:t>S</a:t>
            </a:r>
            <a:r>
              <a:rPr lang="pl-PL" sz="2600" dirty="0"/>
              <a:t> – podaż </a:t>
            </a:r>
            <a:r>
              <a:rPr lang="pl-PL" sz="2600" i="1" dirty="0"/>
              <a:t>(</a:t>
            </a:r>
            <a:r>
              <a:rPr lang="pl-PL" sz="2600" i="1" dirty="0" err="1"/>
              <a:t>Supply</a:t>
            </a:r>
            <a:r>
              <a:rPr lang="pl-PL" sz="2600" dirty="0"/>
              <a:t>)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4714876" y="4937127"/>
            <a:ext cx="3375925" cy="920765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pl-PL" sz="1800" dirty="0">
                <a:solidFill>
                  <a:schemeClr val="tx1"/>
                </a:solidFill>
                <a:latin typeface="Arial" charset="0"/>
              </a:rPr>
              <a:t>Zwykle krzywa podaży rosnąca</a:t>
            </a:r>
          </a:p>
          <a:p>
            <a:pPr algn="ctr"/>
            <a:r>
              <a:rPr lang="pl-PL" dirty="0">
                <a:latin typeface="Arial" charset="0"/>
              </a:rPr>
              <a:t>Przy wyższych cenach </a:t>
            </a:r>
          </a:p>
          <a:p>
            <a:pPr algn="ctr"/>
            <a:r>
              <a:rPr lang="pl-PL" dirty="0">
                <a:latin typeface="Arial" charset="0"/>
              </a:rPr>
              <a:t>firmy zwiększają produkcję</a:t>
            </a: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/>
      <p:bldP spid="33" grpId="0"/>
      <p:bldP spid="48" grpId="0"/>
      <p:bldP spid="49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Krzywa podaży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Inne czynniki wpływające na podaż:</a:t>
            </a:r>
          </a:p>
          <a:p>
            <a:pPr lvl="1"/>
            <a:r>
              <a:rPr lang="pl-PL" dirty="0"/>
              <a:t>Koszty produkcji</a:t>
            </a:r>
          </a:p>
          <a:p>
            <a:pPr lvl="1"/>
            <a:endParaRPr lang="en-GB" dirty="0"/>
          </a:p>
        </p:txBody>
      </p:sp>
      <p:sp>
        <p:nvSpPr>
          <p:cNvPr id="26" name="Line 6"/>
          <p:cNvSpPr>
            <a:spLocks noChangeShapeType="1"/>
          </p:cNvSpPr>
          <p:nvPr/>
        </p:nvSpPr>
        <p:spPr bwMode="auto">
          <a:xfrm>
            <a:off x="390947" y="2320725"/>
            <a:ext cx="0" cy="4033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sz="2000">
              <a:latin typeface="+mj-lt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-17040" y="2231825"/>
            <a:ext cx="31579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i="1">
                <a:solidFill>
                  <a:schemeClr val="tx1"/>
                </a:solidFill>
                <a:latin typeface="+mj-lt"/>
              </a:rPr>
              <a:t>P</a:t>
            </a:r>
          </a:p>
        </p:txBody>
      </p:sp>
      <p:grpSp>
        <p:nvGrpSpPr>
          <p:cNvPr id="28" name="Group 37"/>
          <p:cNvGrpSpPr>
            <a:grpSpLocks/>
          </p:cNvGrpSpPr>
          <p:nvPr/>
        </p:nvGrpSpPr>
        <p:grpSpPr bwMode="auto">
          <a:xfrm>
            <a:off x="771948" y="2362000"/>
            <a:ext cx="2820988" cy="3575050"/>
            <a:chOff x="3360" y="1205"/>
            <a:chExt cx="1777" cy="2252"/>
          </a:xfrm>
        </p:grpSpPr>
        <p:sp>
          <p:nvSpPr>
            <p:cNvPr id="29" name="Freeform 10"/>
            <p:cNvSpPr>
              <a:spLocks/>
            </p:cNvSpPr>
            <p:nvPr/>
          </p:nvSpPr>
          <p:spPr bwMode="auto">
            <a:xfrm>
              <a:off x="3360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rnd" cmpd="sng">
              <a:solidFill>
                <a:srgbClr val="CC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4949" y="1205"/>
              <a:ext cx="18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S</a:t>
              </a:r>
            </a:p>
          </p:txBody>
        </p:sp>
      </p:grp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395710" y="6354562"/>
            <a:ext cx="37290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sz="2000">
              <a:latin typeface="+mj-lt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808835" y="6324400"/>
            <a:ext cx="35266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i="1">
                <a:solidFill>
                  <a:schemeClr val="tx1"/>
                </a:solidFill>
                <a:latin typeface="+mj-lt"/>
              </a:rPr>
              <a:t>Q</a:t>
            </a:r>
          </a:p>
        </p:txBody>
      </p:sp>
      <p:grpSp>
        <p:nvGrpSpPr>
          <p:cNvPr id="33" name="Group 42"/>
          <p:cNvGrpSpPr>
            <a:grpSpLocks/>
          </p:cNvGrpSpPr>
          <p:nvPr/>
        </p:nvGrpSpPr>
        <p:grpSpPr bwMode="auto">
          <a:xfrm>
            <a:off x="-17039" y="4019350"/>
            <a:ext cx="2817813" cy="2701925"/>
            <a:chOff x="2863" y="2249"/>
            <a:chExt cx="1775" cy="1702"/>
          </a:xfrm>
        </p:grpSpPr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>
              <a:off x="2863" y="2249"/>
              <a:ext cx="2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1</a:t>
              </a:r>
            </a:p>
          </p:txBody>
        </p:sp>
        <p:sp>
          <p:nvSpPr>
            <p:cNvPr id="35" name="Line 13"/>
            <p:cNvSpPr>
              <a:spLocks noChangeShapeType="1"/>
            </p:cNvSpPr>
            <p:nvPr/>
          </p:nvSpPr>
          <p:spPr bwMode="auto">
            <a:xfrm>
              <a:off x="3147" y="2400"/>
              <a:ext cx="13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4512" y="2427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37" name="Oval 20"/>
            <p:cNvSpPr>
              <a:spLocks noChangeArrowheads="1"/>
            </p:cNvSpPr>
            <p:nvPr/>
          </p:nvSpPr>
          <p:spPr bwMode="auto">
            <a:xfrm>
              <a:off x="4464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38" name="Line 22"/>
            <p:cNvSpPr>
              <a:spLocks noChangeShapeType="1"/>
            </p:cNvSpPr>
            <p:nvPr/>
          </p:nvSpPr>
          <p:spPr bwMode="auto">
            <a:xfrm>
              <a:off x="3147" y="2880"/>
              <a:ext cx="88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39" name="Rectangle 24"/>
            <p:cNvSpPr>
              <a:spLocks noChangeArrowheads="1"/>
            </p:cNvSpPr>
            <p:nvPr/>
          </p:nvSpPr>
          <p:spPr bwMode="auto">
            <a:xfrm>
              <a:off x="2863" y="2729"/>
              <a:ext cx="25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4361" y="3701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1</a:t>
              </a:r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3881" y="3701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42" name="Line 35"/>
            <p:cNvSpPr>
              <a:spLocks noChangeShapeType="1"/>
            </p:cNvSpPr>
            <p:nvPr/>
          </p:nvSpPr>
          <p:spPr bwMode="auto">
            <a:xfrm>
              <a:off x="4032" y="2895"/>
              <a:ext cx="0" cy="8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43" name="Oval 36"/>
            <p:cNvSpPr>
              <a:spLocks noChangeArrowheads="1"/>
            </p:cNvSpPr>
            <p:nvPr/>
          </p:nvSpPr>
          <p:spPr bwMode="auto">
            <a:xfrm>
              <a:off x="3984" y="283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</p:grpSp>
      <p:grpSp>
        <p:nvGrpSpPr>
          <p:cNvPr id="44" name="Group 45"/>
          <p:cNvGrpSpPr>
            <a:grpSpLocks/>
          </p:cNvGrpSpPr>
          <p:nvPr/>
        </p:nvGrpSpPr>
        <p:grpSpPr bwMode="auto">
          <a:xfrm>
            <a:off x="1543471" y="2362000"/>
            <a:ext cx="2978150" cy="4359275"/>
            <a:chOff x="3846" y="1205"/>
            <a:chExt cx="1876" cy="2746"/>
          </a:xfrm>
        </p:grpSpPr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4053" y="2880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3846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flat" cmpd="sng">
              <a:solidFill>
                <a:srgbClr val="FF993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47" name="Rectangle 17"/>
            <p:cNvSpPr>
              <a:spLocks noChangeArrowheads="1"/>
            </p:cNvSpPr>
            <p:nvPr/>
          </p:nvSpPr>
          <p:spPr bwMode="auto">
            <a:xfrm>
              <a:off x="5495" y="1205"/>
              <a:ext cx="22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S’</a:t>
              </a:r>
            </a:p>
          </p:txBody>
        </p:sp>
        <p:sp>
          <p:nvSpPr>
            <p:cNvPr id="48" name="Line 19"/>
            <p:cNvSpPr>
              <a:spLocks noChangeShapeType="1"/>
            </p:cNvSpPr>
            <p:nvPr/>
          </p:nvSpPr>
          <p:spPr bwMode="auto">
            <a:xfrm>
              <a:off x="4998" y="2427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auto">
            <a:xfrm>
              <a:off x="4950" y="2352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50" name="Oval 23"/>
            <p:cNvSpPr>
              <a:spLocks noChangeArrowheads="1"/>
            </p:cNvSpPr>
            <p:nvPr/>
          </p:nvSpPr>
          <p:spPr bwMode="auto">
            <a:xfrm>
              <a:off x="4470" y="2832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51" name="AutoShape 25"/>
            <p:cNvSpPr>
              <a:spLocks noChangeArrowheads="1"/>
            </p:cNvSpPr>
            <p:nvPr/>
          </p:nvSpPr>
          <p:spPr bwMode="auto">
            <a:xfrm>
              <a:off x="5094" y="1680"/>
              <a:ext cx="336" cy="240"/>
            </a:xfrm>
            <a:prstGeom prst="rightArrow">
              <a:avLst>
                <a:gd name="adj1" fmla="val 50000"/>
                <a:gd name="adj2" fmla="val 82542"/>
              </a:avLst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  <p:sp>
          <p:nvSpPr>
            <p:cNvPr id="52" name="Rectangle 34"/>
            <p:cNvSpPr>
              <a:spLocks noChangeArrowheads="1"/>
            </p:cNvSpPr>
            <p:nvPr/>
          </p:nvSpPr>
          <p:spPr bwMode="auto">
            <a:xfrm>
              <a:off x="4847" y="3701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4545" y="2400"/>
              <a:ext cx="42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>
                <a:latin typeface="+mj-lt"/>
              </a:endParaRPr>
            </a:p>
          </p:txBody>
        </p:sp>
      </p:grpSp>
      <p:sp>
        <p:nvSpPr>
          <p:cNvPr id="54" name="Rectangle 47"/>
          <p:cNvSpPr txBox="1">
            <a:spLocks noChangeArrowheads="1"/>
          </p:cNvSpPr>
          <p:nvPr/>
        </p:nvSpPr>
        <p:spPr>
          <a:xfrm>
            <a:off x="5072066" y="2214554"/>
            <a:ext cx="3929090" cy="264320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Spadek kosztu materiałów: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Firma</a:t>
            </a:r>
            <a:r>
              <a:rPr kumimoji="0" lang="pl-PL" sz="21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produkowała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Teraz produkuje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Krzywa podaży </a:t>
            </a: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przesuwa</a:t>
            </a:r>
            <a:r>
              <a:rPr kumimoji="0" lang="pl-PL" sz="2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się</a:t>
            </a:r>
            <a:r>
              <a:rPr kumimoji="0" lang="pl-PL" sz="21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 prawo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Rectangle 11"/>
          <p:cNvSpPr>
            <a:spLocks noChangeArrowheads="1"/>
          </p:cNvSpPr>
          <p:nvPr/>
        </p:nvSpPr>
        <p:spPr bwMode="auto">
          <a:xfrm>
            <a:off x="4714876" y="4937127"/>
            <a:ext cx="4183839" cy="1197764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pl-PL" sz="1800" dirty="0">
                <a:solidFill>
                  <a:schemeClr val="tx1"/>
                </a:solidFill>
                <a:latin typeface="Arial" charset="0"/>
              </a:rPr>
              <a:t>Zmiana podaży w wyniku zmiany ceny</a:t>
            </a:r>
          </a:p>
          <a:p>
            <a:pPr algn="ctr"/>
            <a:r>
              <a:rPr lang="pl-PL" dirty="0" err="1">
                <a:latin typeface="Arial" charset="0"/>
              </a:rPr>
              <a:t>vs</a:t>
            </a:r>
            <a:r>
              <a:rPr lang="pl-PL" dirty="0">
                <a:latin typeface="Arial" charset="0"/>
              </a:rPr>
              <a:t>.</a:t>
            </a:r>
          </a:p>
          <a:p>
            <a:pPr algn="ctr"/>
            <a:r>
              <a:rPr lang="pl-PL" sz="1800" dirty="0">
                <a:solidFill>
                  <a:schemeClr val="tx1"/>
                </a:solidFill>
                <a:latin typeface="Arial" charset="0"/>
              </a:rPr>
              <a:t>Zmiana podaży w wyniku przesunięcia </a:t>
            </a:r>
          </a:p>
          <a:p>
            <a:pPr algn="ctr"/>
            <a:r>
              <a:rPr lang="pl-PL" sz="1800" dirty="0">
                <a:solidFill>
                  <a:schemeClr val="tx1"/>
                </a:solidFill>
                <a:latin typeface="Arial" charset="0"/>
              </a:rPr>
              <a:t>całej krzywej</a:t>
            </a: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31" grpId="0" animBg="1"/>
      <p:bldP spid="32" grpId="0"/>
      <p:bldP spid="54" grpId="0" uiExpand="1" build="p" autoUpdateAnimBg="0"/>
      <p:bldP spid="55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Krzywa popytu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Krzywa (funkcja) popytu – obrazuje zależność między ilością dobra jaką konsumenci chcą kupić, a jego ceną</a:t>
            </a:r>
          </a:p>
          <a:p>
            <a:endParaRPr lang="en-GB" dirty="0"/>
          </a:p>
        </p:txBody>
      </p:sp>
      <p:graphicFrame>
        <p:nvGraphicFramePr>
          <p:cNvPr id="30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571750" y="2143125"/>
          <a:ext cx="369093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3" imgW="736280" imgH="253890" progId="Equation.DSMT4">
                  <p:embed/>
                </p:oleObj>
              </mc:Choice>
              <mc:Fallback>
                <p:oleObj name="Equation" r:id="rId3" imgW="736280" imgH="253890" progId="Equation.DSMT4">
                  <p:embed/>
                  <p:pic>
                    <p:nvPicPr>
                      <p:cNvPr id="0" name="Picture 2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2143125"/>
                        <a:ext cx="3690938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69861" y="2213193"/>
            <a:ext cx="0" cy="421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sz="2000" i="1">
              <a:latin typeface="+mj-lt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88911" y="6367680"/>
            <a:ext cx="4222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sz="2000" i="1">
              <a:latin typeface="+mj-lt"/>
            </a:endParaRPr>
          </a:p>
        </p:txBody>
      </p: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1298536" y="2300505"/>
            <a:ext cx="3300413" cy="3686175"/>
            <a:chOff x="1914" y="1154"/>
            <a:chExt cx="2079" cy="2322"/>
          </a:xfrm>
        </p:grpSpPr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1914" y="1154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779" y="3226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D</a:t>
              </a:r>
              <a:endParaRPr lang="en-US" sz="2000" b="0" i="1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505090" y="6361330"/>
            <a:ext cx="35266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pl-PL" sz="2000" i="1" dirty="0">
                <a:solidFill>
                  <a:schemeClr val="tx1"/>
                </a:solidFill>
                <a:latin typeface="+mj-lt"/>
              </a:rPr>
              <a:t>Q</a:t>
            </a:r>
            <a:endParaRPr lang="en-US" sz="2000" b="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17558" y="2132230"/>
            <a:ext cx="315792" cy="3421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pl-PL" sz="2000" i="1" dirty="0">
                <a:solidFill>
                  <a:schemeClr val="tx1"/>
                </a:solidFill>
                <a:latin typeface="+mj-lt"/>
              </a:rPr>
              <a:t>P</a:t>
            </a:r>
            <a:endParaRPr lang="en-US" sz="2000" b="0" i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79337" y="4092793"/>
            <a:ext cx="2857500" cy="2663825"/>
            <a:chOff x="1146" y="2283"/>
            <a:chExt cx="1800" cy="1678"/>
          </a:xfrm>
        </p:grpSpPr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1429" y="2394"/>
              <a:ext cx="128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2725" y="2405"/>
              <a:ext cx="1" cy="13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1146" y="2283"/>
              <a:ext cx="31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0" i="1" dirty="0">
                  <a:solidFill>
                    <a:schemeClr val="tx1"/>
                  </a:solidFill>
                  <a:latin typeface="+mj-lt"/>
                </a:rPr>
                <a:t>P</a:t>
              </a:r>
              <a:r>
                <a:rPr lang="en-US" sz="2000" b="0" i="1" baseline="-25000" dirty="0">
                  <a:solidFill>
                    <a:schemeClr val="tx1"/>
                  </a:solidFill>
                  <a:latin typeface="+mj-lt"/>
                </a:rPr>
                <a:t>2</a:t>
              </a:r>
              <a:endParaRPr lang="en-US" sz="2000" b="0" i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" name="Text Box 23"/>
            <p:cNvSpPr txBox="1">
              <a:spLocks noChangeArrowheads="1"/>
            </p:cNvSpPr>
            <p:nvPr/>
          </p:nvSpPr>
          <p:spPr bwMode="auto">
            <a:xfrm>
              <a:off x="2580" y="3711"/>
              <a:ext cx="36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0" i="1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b="0" i="1" baseline="-25000">
                  <a:solidFill>
                    <a:schemeClr val="tx1"/>
                  </a:solidFill>
                  <a:latin typeface="+mj-lt"/>
                </a:rPr>
                <a:t>1</a:t>
              </a:r>
              <a:endParaRPr lang="en-US" sz="2000" b="0" i="1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Oval 28"/>
            <p:cNvSpPr>
              <a:spLocks noChangeArrowheads="1"/>
            </p:cNvSpPr>
            <p:nvPr/>
          </p:nvSpPr>
          <p:spPr bwMode="auto">
            <a:xfrm>
              <a:off x="2692" y="2359"/>
              <a:ext cx="77" cy="7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</p:grpSp>
      <p:grpSp>
        <p:nvGrpSpPr>
          <p:cNvPr id="18" name="Group 32"/>
          <p:cNvGrpSpPr>
            <a:grpSpLocks/>
          </p:cNvGrpSpPr>
          <p:nvPr/>
        </p:nvGrpSpPr>
        <p:grpSpPr bwMode="auto">
          <a:xfrm>
            <a:off x="79337" y="4889721"/>
            <a:ext cx="3498850" cy="1836738"/>
            <a:chOff x="1146" y="2785"/>
            <a:chExt cx="2204" cy="1157"/>
          </a:xfrm>
        </p:grpSpPr>
        <p:grpSp>
          <p:nvGrpSpPr>
            <p:cNvPr id="19" name="Group 27"/>
            <p:cNvGrpSpPr>
              <a:grpSpLocks/>
            </p:cNvGrpSpPr>
            <p:nvPr/>
          </p:nvGrpSpPr>
          <p:grpSpPr bwMode="auto">
            <a:xfrm>
              <a:off x="1146" y="2785"/>
              <a:ext cx="2204" cy="1157"/>
              <a:chOff x="1146" y="2785"/>
              <a:chExt cx="2204" cy="1157"/>
            </a:xfrm>
          </p:grpSpPr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 flipV="1">
                <a:off x="1396" y="2902"/>
                <a:ext cx="173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GB" sz="2000" i="1">
                  <a:latin typeface="+mj-lt"/>
                </a:endParaRPr>
              </a:p>
            </p:txBody>
          </p:sp>
          <p:sp>
            <p:nvSpPr>
              <p:cNvPr id="22" name="Line 17"/>
              <p:cNvSpPr>
                <a:spLocks noChangeShapeType="1"/>
              </p:cNvSpPr>
              <p:nvPr/>
            </p:nvSpPr>
            <p:spPr bwMode="auto">
              <a:xfrm>
                <a:off x="3135" y="2913"/>
                <a:ext cx="0" cy="8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GB" sz="2000" i="1">
                  <a:latin typeface="+mj-lt"/>
                </a:endParaRPr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1146" y="2785"/>
                <a:ext cx="31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 b="0" i="1" dirty="0">
                    <a:solidFill>
                      <a:schemeClr val="tx1"/>
                    </a:solidFill>
                    <a:latin typeface="+mj-lt"/>
                  </a:rPr>
                  <a:t>P</a:t>
                </a:r>
                <a:r>
                  <a:rPr lang="en-US" sz="2000" b="0" i="1" baseline="-25000" dirty="0">
                    <a:solidFill>
                      <a:schemeClr val="tx1"/>
                    </a:solidFill>
                    <a:latin typeface="+mj-lt"/>
                  </a:rPr>
                  <a:t>1</a:t>
                </a:r>
                <a:endParaRPr lang="en-US" sz="2000" b="0" i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4" name="Text Box 22"/>
              <p:cNvSpPr txBox="1">
                <a:spLocks noChangeArrowheads="1"/>
              </p:cNvSpPr>
              <p:nvPr/>
            </p:nvSpPr>
            <p:spPr bwMode="auto">
              <a:xfrm>
                <a:off x="2985" y="3692"/>
                <a:ext cx="365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sz="2000" b="0" i="1">
                    <a:solidFill>
                      <a:schemeClr val="tx1"/>
                    </a:solidFill>
                    <a:latin typeface="+mj-lt"/>
                  </a:rPr>
                  <a:t>Q</a:t>
                </a:r>
                <a:r>
                  <a:rPr lang="en-US" sz="2000" b="0" i="1" baseline="-25000">
                    <a:solidFill>
                      <a:schemeClr val="tx1"/>
                    </a:solidFill>
                    <a:latin typeface="+mj-lt"/>
                  </a:rPr>
                  <a:t>2</a:t>
                </a:r>
                <a:endParaRPr lang="en-US" sz="2000" b="0" i="1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sp>
          <p:nvSpPr>
            <p:cNvPr id="20" name="Oval 30"/>
            <p:cNvSpPr>
              <a:spLocks noChangeArrowheads="1"/>
            </p:cNvSpPr>
            <p:nvPr/>
          </p:nvSpPr>
          <p:spPr bwMode="auto">
            <a:xfrm>
              <a:off x="3109" y="2820"/>
              <a:ext cx="77" cy="7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</p:grp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1531899" y="4407118"/>
            <a:ext cx="0" cy="58102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 i="1">
              <a:latin typeface="+mj-lt"/>
            </a:endParaRP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2762211" y="5761255"/>
            <a:ext cx="33337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 i="1">
              <a:latin typeface="+mj-lt"/>
            </a:endParaRPr>
          </a:p>
        </p:txBody>
      </p:sp>
      <p:sp>
        <p:nvSpPr>
          <p:cNvPr id="27" name="Symbol zastępczy zawartości 2"/>
          <p:cNvSpPr txBox="1">
            <a:spLocks/>
          </p:cNvSpPr>
          <p:nvPr/>
        </p:nvSpPr>
        <p:spPr>
          <a:xfrm>
            <a:off x="4772084" y="1371600"/>
            <a:ext cx="3443254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pl-PL" sz="26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ilość (</a:t>
            </a:r>
            <a:r>
              <a:rPr kumimoji="0" lang="pl-PL" sz="26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Quantity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cena (</a:t>
            </a:r>
            <a:r>
              <a:rPr kumimoji="0" lang="pl-PL" sz="26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Price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pl-PL" sz="2600" i="1" dirty="0"/>
              <a:t>D</a:t>
            </a:r>
            <a:r>
              <a:rPr lang="pl-PL" sz="2600" dirty="0"/>
              <a:t> – popyt </a:t>
            </a:r>
            <a:r>
              <a:rPr lang="pl-PL" sz="2600" i="1" dirty="0"/>
              <a:t>(</a:t>
            </a:r>
            <a:r>
              <a:rPr lang="pl-PL" sz="2600" i="1" dirty="0" err="1"/>
              <a:t>Demand</a:t>
            </a:r>
            <a:r>
              <a:rPr lang="pl-PL" sz="2600" dirty="0"/>
              <a:t>)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4929190" y="4937127"/>
            <a:ext cx="3427221" cy="920765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pl-PL" sz="1800" dirty="0">
                <a:solidFill>
                  <a:schemeClr val="tx1"/>
                </a:solidFill>
                <a:latin typeface="Arial" charset="0"/>
              </a:rPr>
              <a:t>Zwykle krzywa popytu malejąca</a:t>
            </a:r>
          </a:p>
          <a:p>
            <a:pPr algn="ctr"/>
            <a:r>
              <a:rPr lang="pl-PL" dirty="0">
                <a:latin typeface="Arial" charset="0"/>
              </a:rPr>
              <a:t>Przy wyższych cenach </a:t>
            </a:r>
          </a:p>
          <a:p>
            <a:pPr algn="ctr"/>
            <a:r>
              <a:rPr lang="pl-PL" dirty="0">
                <a:latin typeface="Arial" charset="0"/>
              </a:rPr>
              <a:t>Konsumenci chcą kupić mniej</a:t>
            </a: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/>
      <p:bldP spid="2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Podręczniki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sz="3400" b="1" dirty="0"/>
              <a:t>uzupełniające (trudne)</a:t>
            </a:r>
          </a:p>
          <a:p>
            <a:pPr lvl="1"/>
            <a:r>
              <a:rPr lang="en-GB" sz="2900" dirty="0" err="1"/>
              <a:t>Mas-Colell</a:t>
            </a:r>
            <a:r>
              <a:rPr lang="en-GB" sz="2900" dirty="0"/>
              <a:t>, A., M. D. </a:t>
            </a:r>
            <a:r>
              <a:rPr lang="en-GB" sz="2900" dirty="0" err="1"/>
              <a:t>Whinston</a:t>
            </a:r>
            <a:r>
              <a:rPr lang="en-GB" sz="2900" dirty="0"/>
              <a:t>, J. R. Green, </a:t>
            </a:r>
            <a:r>
              <a:rPr lang="en-GB" sz="2900" i="1" dirty="0"/>
              <a:t>Microeconomic Theory</a:t>
            </a:r>
            <a:r>
              <a:rPr lang="en-GB" sz="2900" dirty="0"/>
              <a:t>, Oxford University Press, 1995</a:t>
            </a:r>
            <a:endParaRPr lang="pl-PL" sz="2900" dirty="0"/>
          </a:p>
          <a:p>
            <a:pPr lvl="1"/>
            <a:r>
              <a:rPr lang="pl-PL" sz="2900" dirty="0" err="1"/>
              <a:t>Jehle</a:t>
            </a:r>
            <a:r>
              <a:rPr lang="pl-PL" sz="2900" dirty="0"/>
              <a:t>, G. A., P. J. Reny, </a:t>
            </a:r>
            <a:r>
              <a:rPr lang="pl-PL" sz="2900" i="1" dirty="0" err="1"/>
              <a:t>Advanced</a:t>
            </a:r>
            <a:r>
              <a:rPr lang="pl-PL" sz="2900" i="1" dirty="0"/>
              <a:t> </a:t>
            </a:r>
            <a:r>
              <a:rPr lang="pl-PL" sz="2900" i="1" dirty="0" err="1"/>
              <a:t>Microeconomic</a:t>
            </a:r>
            <a:r>
              <a:rPr lang="pl-PL" sz="2900" i="1" dirty="0"/>
              <a:t> </a:t>
            </a:r>
            <a:r>
              <a:rPr lang="pl-PL" sz="2900" i="1" dirty="0" err="1"/>
              <a:t>Theory</a:t>
            </a:r>
            <a:r>
              <a:rPr lang="pl-PL" sz="2900" dirty="0"/>
              <a:t>, </a:t>
            </a:r>
            <a:r>
              <a:rPr lang="pl-PL" sz="2900" dirty="0" err="1"/>
              <a:t>Addison</a:t>
            </a:r>
            <a:r>
              <a:rPr lang="pl-PL" sz="2900" dirty="0"/>
              <a:t> Wesley, 2000, wyd. 2</a:t>
            </a:r>
          </a:p>
          <a:p>
            <a:pPr lvl="1"/>
            <a:r>
              <a:rPr lang="en-GB" sz="2900" dirty="0"/>
              <a:t>Varian, H. R., </a:t>
            </a:r>
            <a:r>
              <a:rPr lang="en-GB" sz="2900" i="1" dirty="0"/>
              <a:t>Microeconomic Analysis</a:t>
            </a:r>
            <a:r>
              <a:rPr lang="en-GB" sz="2900" dirty="0"/>
              <a:t>, W. W. Norton &amp; Co., </a:t>
            </a:r>
            <a:r>
              <a:rPr lang="pl-PL" sz="2900" dirty="0" err="1"/>
              <a:t>wyd</a:t>
            </a:r>
            <a:r>
              <a:rPr lang="en-GB" sz="2900" dirty="0"/>
              <a:t>. 3</a:t>
            </a:r>
            <a:endParaRPr lang="pl-PL" sz="2900" b="1" dirty="0"/>
          </a:p>
          <a:p>
            <a:r>
              <a:rPr lang="pl-PL" sz="3400" b="1" dirty="0"/>
              <a:t>uzupełniające (PL)</a:t>
            </a:r>
          </a:p>
          <a:p>
            <a:pPr lvl="1"/>
            <a:r>
              <a:rPr lang="pl-PL" sz="2900" dirty="0" err="1"/>
              <a:t>Laidler</a:t>
            </a:r>
            <a:r>
              <a:rPr lang="pl-PL" sz="2900" dirty="0"/>
              <a:t>, D., S. </a:t>
            </a:r>
            <a:r>
              <a:rPr lang="pl-PL" sz="2900" dirty="0" err="1"/>
              <a:t>Estrin</a:t>
            </a:r>
            <a:r>
              <a:rPr lang="pl-PL" sz="2900" dirty="0"/>
              <a:t>, Wstęp do mikroekonomii, Gebethner 1991</a:t>
            </a:r>
          </a:p>
          <a:p>
            <a:r>
              <a:rPr lang="pl-PL" sz="3400" b="1" dirty="0"/>
              <a:t>uzupełniające (EN)</a:t>
            </a:r>
          </a:p>
          <a:p>
            <a:pPr lvl="1"/>
            <a:r>
              <a:rPr lang="en-US" sz="2900" dirty="0"/>
              <a:t>Varian</a:t>
            </a:r>
            <a:r>
              <a:rPr lang="pl-PL" sz="2900" dirty="0"/>
              <a:t>,</a:t>
            </a:r>
            <a:r>
              <a:rPr lang="en-US" sz="2900" dirty="0"/>
              <a:t> H. R., </a:t>
            </a:r>
            <a:r>
              <a:rPr lang="en-US" sz="2900" i="1" dirty="0"/>
              <a:t>Intermediate Microeconomics: A Modern Approach</a:t>
            </a:r>
            <a:r>
              <a:rPr lang="en-US" sz="2900" dirty="0"/>
              <a:t>, W. W. Norton &amp; Co., 2006, </a:t>
            </a:r>
            <a:r>
              <a:rPr lang="en-US" sz="2900" dirty="0" err="1"/>
              <a:t>wyd</a:t>
            </a:r>
            <a:r>
              <a:rPr lang="en-US" sz="2900" dirty="0"/>
              <a:t>. 7</a:t>
            </a:r>
            <a:endParaRPr lang="pl-PL" sz="2900" dirty="0"/>
          </a:p>
          <a:p>
            <a:pPr lvl="1"/>
            <a:r>
              <a:rPr lang="pl-PL" sz="2900" dirty="0" err="1"/>
              <a:t>Bergstrom</a:t>
            </a:r>
            <a:r>
              <a:rPr lang="pl-PL" sz="2900" dirty="0"/>
              <a:t>, T. C., H. R. </a:t>
            </a:r>
            <a:r>
              <a:rPr lang="pl-PL" sz="2900" dirty="0" err="1"/>
              <a:t>Varian</a:t>
            </a:r>
            <a:r>
              <a:rPr lang="pl-PL" sz="2900" dirty="0"/>
              <a:t>,  </a:t>
            </a:r>
            <a:r>
              <a:rPr lang="pl-PL" sz="2900" i="1" dirty="0" err="1"/>
              <a:t>Workouts</a:t>
            </a:r>
            <a:r>
              <a:rPr lang="pl-PL" sz="2900" i="1" dirty="0"/>
              <a:t> </a:t>
            </a:r>
            <a:r>
              <a:rPr lang="pl-PL" sz="2900" i="1" dirty="0" err="1"/>
              <a:t>in</a:t>
            </a:r>
            <a:r>
              <a:rPr lang="pl-PL" sz="2900" i="1" dirty="0"/>
              <a:t> </a:t>
            </a:r>
            <a:r>
              <a:rPr lang="pl-PL" sz="2900" i="1" dirty="0" err="1"/>
              <a:t>Intermediate</a:t>
            </a:r>
            <a:r>
              <a:rPr lang="pl-PL" sz="2900" i="1" dirty="0"/>
              <a:t> </a:t>
            </a:r>
            <a:r>
              <a:rPr lang="pl-PL" sz="2900" i="1" dirty="0" err="1"/>
              <a:t>Microeconomics</a:t>
            </a:r>
            <a:r>
              <a:rPr lang="pl-PL" sz="2900" dirty="0"/>
              <a:t>, W. W. Norton &amp; Co Ltd., 2006, wyd. 7</a:t>
            </a:r>
            <a:endParaRPr lang="pl-PL" sz="3200" dirty="0"/>
          </a:p>
          <a:p>
            <a:r>
              <a:rPr lang="pl-PL" sz="3400" b="1" dirty="0"/>
              <a:t>uzupełniające (na kłopoty z matematyką)</a:t>
            </a:r>
          </a:p>
          <a:p>
            <a:pPr lvl="1"/>
            <a:r>
              <a:rPr lang="en-GB" sz="2900" dirty="0" err="1"/>
              <a:t>Sydsæter</a:t>
            </a:r>
            <a:r>
              <a:rPr lang="en-GB" sz="2900" dirty="0"/>
              <a:t>, K., P. Hammond, </a:t>
            </a:r>
            <a:r>
              <a:rPr lang="en-GB" sz="2900" i="1" dirty="0"/>
              <a:t>Essential Mathematics for Economic Analysis</a:t>
            </a:r>
            <a:r>
              <a:rPr lang="en-GB" sz="2900" dirty="0"/>
              <a:t>, Prentice Hall, 2008, </a:t>
            </a:r>
            <a:r>
              <a:rPr lang="pl-PL" sz="2900" dirty="0" err="1"/>
              <a:t>wyd</a:t>
            </a:r>
            <a:r>
              <a:rPr lang="en-GB" sz="2900" dirty="0"/>
              <a:t>. 3 </a:t>
            </a:r>
            <a:endParaRPr lang="pl-PL" sz="2900" dirty="0"/>
          </a:p>
          <a:p>
            <a:pPr lvl="1"/>
            <a:r>
              <a:rPr lang="en-GB" sz="2900" dirty="0" err="1"/>
              <a:t>Sydsaeter</a:t>
            </a:r>
            <a:r>
              <a:rPr lang="en-GB" sz="2900" dirty="0"/>
              <a:t>, K., P. Hammond, A. </a:t>
            </a:r>
            <a:r>
              <a:rPr lang="en-GB" sz="2900" dirty="0" err="1"/>
              <a:t>Seierstad</a:t>
            </a:r>
            <a:r>
              <a:rPr lang="en-GB" sz="2900" dirty="0"/>
              <a:t>, A. </a:t>
            </a:r>
            <a:r>
              <a:rPr lang="en-GB" sz="2900" dirty="0" err="1"/>
              <a:t>Strøm</a:t>
            </a:r>
            <a:r>
              <a:rPr lang="en-GB" sz="2900" dirty="0"/>
              <a:t>, </a:t>
            </a:r>
            <a:r>
              <a:rPr lang="en-GB" sz="2900" i="1" dirty="0"/>
              <a:t>Further Mathematics for Economic Analysis</a:t>
            </a:r>
            <a:r>
              <a:rPr lang="en-GB" sz="2900" dirty="0"/>
              <a:t>, Prentice Hall, 2008, </a:t>
            </a:r>
            <a:r>
              <a:rPr lang="pl-PL" sz="2900" dirty="0" err="1"/>
              <a:t>wyd</a:t>
            </a:r>
            <a:r>
              <a:rPr lang="en-GB" sz="2900" dirty="0"/>
              <a:t>. 2</a:t>
            </a:r>
          </a:p>
          <a:p>
            <a:r>
              <a:rPr lang="pl-PL" sz="3400" b="1" dirty="0"/>
              <a:t>zbiory zadań</a:t>
            </a:r>
          </a:p>
          <a:p>
            <a:endParaRPr lang="pl-PL" sz="3400" b="1" dirty="0"/>
          </a:p>
          <a:p>
            <a:pPr lvl="1"/>
            <a:r>
              <a:rPr lang="pl-PL" sz="2900" b="1" dirty="0">
                <a:solidFill>
                  <a:srgbClr val="FF0000"/>
                </a:solidFill>
                <a:hlinkClick r:id="rId2" tooltip="Spis rozdziałów tego wydania"/>
              </a:rPr>
              <a:t>Zadania dostępne na stronie internetowej przedmiotu</a:t>
            </a:r>
          </a:p>
          <a:p>
            <a:pPr lvl="1"/>
            <a:r>
              <a:rPr lang="pl-PL" sz="2900" b="1" dirty="0" err="1">
                <a:solidFill>
                  <a:srgbClr val="FF0000"/>
                </a:solidFill>
                <a:hlinkClick r:id="rId2" tooltip="Spis rozdziałów tego wydania"/>
              </a:rPr>
              <a:t>Bergstrom</a:t>
            </a:r>
            <a:r>
              <a:rPr lang="pl-PL" sz="2900" b="1" dirty="0">
                <a:solidFill>
                  <a:srgbClr val="FF0000"/>
                </a:solidFill>
                <a:hlinkClick r:id="rId2" tooltip="Spis rozdziałów tego wydania"/>
              </a:rPr>
              <a:t>, T. C., H. R. </a:t>
            </a:r>
            <a:r>
              <a:rPr lang="pl-PL" sz="2900" b="1" dirty="0" err="1">
                <a:solidFill>
                  <a:srgbClr val="FF0000"/>
                </a:solidFill>
                <a:hlinkClick r:id="rId2" tooltip="Spis rozdziałów tego wydania"/>
              </a:rPr>
              <a:t>Varian</a:t>
            </a:r>
            <a:r>
              <a:rPr lang="pl-PL" sz="2900" b="1" dirty="0">
                <a:solidFill>
                  <a:srgbClr val="FF0000"/>
                </a:solidFill>
                <a:hlinkClick r:id="rId2" tooltip="Spis rozdziałów tego wydania"/>
              </a:rPr>
              <a:t>, </a:t>
            </a:r>
            <a:r>
              <a:rPr lang="pl-PL" sz="2900" b="1" i="1" dirty="0">
                <a:solidFill>
                  <a:srgbClr val="FF0000"/>
                </a:solidFill>
                <a:hlinkClick r:id="rId2" tooltip="Spis rozdziałów tego wydania"/>
              </a:rPr>
              <a:t>Mikroekonomia, ćwiczenia</a:t>
            </a:r>
            <a:r>
              <a:rPr lang="pl-PL" sz="2900" b="1" dirty="0">
                <a:solidFill>
                  <a:srgbClr val="FF0000"/>
                </a:solidFill>
                <a:hlinkClick r:id="rId2" tooltip="Spis rozdziałów tego wydania"/>
              </a:rPr>
              <a:t>, PWN 2003</a:t>
            </a:r>
            <a:endParaRPr lang="pl-PL" sz="2900" b="1" dirty="0">
              <a:solidFill>
                <a:srgbClr val="FF0000"/>
              </a:solidFill>
            </a:endParaRPr>
          </a:p>
          <a:p>
            <a:pPr lvl="1"/>
            <a:r>
              <a:rPr lang="pl-PL" sz="2900" dirty="0"/>
              <a:t>Czarny, E., E. </a:t>
            </a:r>
            <a:r>
              <a:rPr lang="pl-PL" sz="2900" dirty="0" err="1"/>
              <a:t>Nojszewska</a:t>
            </a:r>
            <a:r>
              <a:rPr lang="pl-PL" sz="2900" dirty="0"/>
              <a:t>, </a:t>
            </a:r>
            <a:r>
              <a:rPr lang="pl-PL" sz="2900" i="1" dirty="0"/>
              <a:t>Mikroekonomia: zbiór zadań</a:t>
            </a:r>
            <a:r>
              <a:rPr lang="pl-PL" sz="2900" dirty="0"/>
              <a:t>, PWE 2000</a:t>
            </a:r>
          </a:p>
          <a:p>
            <a:pPr lvl="1"/>
            <a:r>
              <a:rPr lang="pl-PL" sz="2900" dirty="0" err="1"/>
              <a:t>Laidler</a:t>
            </a:r>
            <a:r>
              <a:rPr lang="pl-PL" sz="2900" dirty="0"/>
              <a:t>, D., S. </a:t>
            </a:r>
            <a:r>
              <a:rPr lang="pl-PL" sz="2900" dirty="0" err="1"/>
              <a:t>Estrin</a:t>
            </a:r>
            <a:r>
              <a:rPr lang="pl-PL" sz="2900" dirty="0"/>
              <a:t>, </a:t>
            </a:r>
            <a:r>
              <a:rPr lang="pl-PL" sz="2900" i="1" dirty="0"/>
              <a:t>Wstęp do mikroekonomii: zadania i problemy</a:t>
            </a:r>
            <a:r>
              <a:rPr lang="pl-PL" sz="2900" dirty="0"/>
              <a:t>, Gebethner 1992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Krzywa popytu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Inne czynniki wpływające na popyt:</a:t>
            </a:r>
          </a:p>
          <a:p>
            <a:pPr lvl="1"/>
            <a:r>
              <a:rPr lang="pl-PL" dirty="0"/>
              <a:t>Dochód, preferencje, ceny innych dóbr</a:t>
            </a:r>
            <a:endParaRPr lang="en-GB" dirty="0"/>
          </a:p>
        </p:txBody>
      </p: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1049531" y="2071678"/>
            <a:ext cx="2832100" cy="3441700"/>
            <a:chOff x="3483" y="1012"/>
            <a:chExt cx="1784" cy="2168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3634" y="1355"/>
              <a:ext cx="1633" cy="1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" y="485"/>
                </a:cxn>
                <a:cxn ang="0">
                  <a:pos x="682" y="994"/>
                </a:cxn>
                <a:cxn ang="0">
                  <a:pos x="1176" y="1530"/>
                </a:cxn>
                <a:cxn ang="0">
                  <a:pos x="1417" y="1731"/>
                </a:cxn>
                <a:cxn ang="0">
                  <a:pos x="1632" y="1824"/>
                </a:cxn>
              </a:cxnLst>
              <a:rect l="0" t="0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7" name="Rectangle 18"/>
            <p:cNvSpPr>
              <a:spLocks noChangeArrowheads="1"/>
            </p:cNvSpPr>
            <p:nvPr/>
          </p:nvSpPr>
          <p:spPr bwMode="auto">
            <a:xfrm>
              <a:off x="3483" y="1012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D</a:t>
              </a:r>
            </a:p>
          </p:txBody>
        </p: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65281" y="2247891"/>
            <a:ext cx="4178300" cy="4527550"/>
            <a:chOff x="2863" y="1123"/>
            <a:chExt cx="2632" cy="2852"/>
          </a:xfrm>
        </p:grpSpPr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3120" y="1179"/>
              <a:ext cx="0" cy="25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3123" y="3720"/>
              <a:ext cx="2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863" y="1123"/>
              <a:ext cx="19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P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273" y="3725"/>
              <a:ext cx="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latin typeface="+mj-lt"/>
                </a:rPr>
                <a:t>Q</a:t>
              </a:r>
            </a:p>
          </p:txBody>
        </p:sp>
      </p:grpSp>
      <p:grpSp>
        <p:nvGrpSpPr>
          <p:cNvPr id="13" name="Group 57"/>
          <p:cNvGrpSpPr>
            <a:grpSpLocks/>
          </p:cNvGrpSpPr>
          <p:nvPr/>
        </p:nvGrpSpPr>
        <p:grpSpPr bwMode="auto">
          <a:xfrm>
            <a:off x="2019493" y="2328853"/>
            <a:ext cx="2103438" cy="2813050"/>
            <a:chOff x="4094" y="1174"/>
            <a:chExt cx="1325" cy="1772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4242" y="1469"/>
              <a:ext cx="1177" cy="14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8" y="447"/>
                </a:cxn>
                <a:cxn ang="0">
                  <a:pos x="581" y="915"/>
                </a:cxn>
                <a:cxn ang="0">
                  <a:pos x="1003" y="1409"/>
                </a:cxn>
                <a:cxn ang="0">
                  <a:pos x="1208" y="1594"/>
                </a:cxn>
                <a:cxn ang="0">
                  <a:pos x="1392" y="1680"/>
                </a:cxn>
              </a:cxnLst>
              <a:rect l="0" t="0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8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5" name="Rectangle 19"/>
            <p:cNvSpPr>
              <a:spLocks noChangeArrowheads="1"/>
            </p:cNvSpPr>
            <p:nvPr/>
          </p:nvSpPr>
          <p:spPr bwMode="auto">
            <a:xfrm>
              <a:off x="4094" y="1174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D’</a:t>
              </a:r>
            </a:p>
          </p:txBody>
        </p:sp>
      </p:grpSp>
      <p:grpSp>
        <p:nvGrpSpPr>
          <p:cNvPr id="16" name="Group 56"/>
          <p:cNvGrpSpPr>
            <a:grpSpLocks/>
          </p:cNvGrpSpPr>
          <p:nvPr/>
        </p:nvGrpSpPr>
        <p:grpSpPr bwMode="auto">
          <a:xfrm>
            <a:off x="12895" y="3071804"/>
            <a:ext cx="3513138" cy="3698875"/>
            <a:chOff x="2830" y="1642"/>
            <a:chExt cx="2213" cy="2330"/>
          </a:xfrm>
        </p:grpSpPr>
        <p:grpSp>
          <p:nvGrpSpPr>
            <p:cNvPr id="17" name="Group 55"/>
            <p:cNvGrpSpPr>
              <a:grpSpLocks/>
            </p:cNvGrpSpPr>
            <p:nvPr/>
          </p:nvGrpSpPr>
          <p:grpSpPr bwMode="auto">
            <a:xfrm>
              <a:off x="2830" y="1642"/>
              <a:ext cx="1670" cy="2323"/>
              <a:chOff x="2830" y="1642"/>
              <a:chExt cx="1670" cy="2323"/>
            </a:xfrm>
          </p:grpSpPr>
          <p:sp>
            <p:nvSpPr>
              <p:cNvPr id="25" name="Line 4"/>
              <p:cNvSpPr>
                <a:spLocks noChangeShapeType="1"/>
              </p:cNvSpPr>
              <p:nvPr/>
            </p:nvSpPr>
            <p:spPr bwMode="auto">
              <a:xfrm flipV="1">
                <a:off x="3109" y="1750"/>
                <a:ext cx="797" cy="1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000" i="1">
                  <a:latin typeface="+mj-lt"/>
                </a:endParaRPr>
              </a:p>
            </p:txBody>
          </p:sp>
          <p:sp>
            <p:nvSpPr>
              <p:cNvPr id="26" name="Rectangle 14"/>
              <p:cNvSpPr>
                <a:spLocks noChangeArrowheads="1"/>
              </p:cNvSpPr>
              <p:nvPr/>
            </p:nvSpPr>
            <p:spPr bwMode="auto">
              <a:xfrm>
                <a:off x="4223" y="3715"/>
                <a:ext cx="27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000" i="1">
                    <a:solidFill>
                      <a:schemeClr val="tx1"/>
                    </a:solidFill>
                    <a:latin typeface="+mj-lt"/>
                  </a:rPr>
                  <a:t>Q</a:t>
                </a:r>
                <a:r>
                  <a:rPr lang="en-US" sz="2000" i="1" baseline="-25000">
                    <a:solidFill>
                      <a:schemeClr val="tx1"/>
                    </a:solidFill>
                    <a:latin typeface="+mj-lt"/>
                  </a:rPr>
                  <a:t>1</a:t>
                </a:r>
              </a:p>
            </p:txBody>
          </p:sp>
          <p:sp>
            <p:nvSpPr>
              <p:cNvPr id="27" name="Rectangle 21"/>
              <p:cNvSpPr>
                <a:spLocks noChangeArrowheads="1"/>
              </p:cNvSpPr>
              <p:nvPr/>
            </p:nvSpPr>
            <p:spPr bwMode="auto">
              <a:xfrm>
                <a:off x="2830" y="1642"/>
                <a:ext cx="262" cy="24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000" i="1" dirty="0">
                    <a:solidFill>
                      <a:schemeClr val="tx1"/>
                    </a:solidFill>
                    <a:latin typeface="+mj-lt"/>
                  </a:rPr>
                  <a:t>P</a:t>
                </a:r>
                <a:r>
                  <a:rPr lang="en-US" sz="2000" i="1" baseline="-25000" dirty="0">
                    <a:solidFill>
                      <a:schemeClr val="tx1"/>
                    </a:solidFill>
                    <a:latin typeface="+mj-lt"/>
                  </a:rPr>
                  <a:t>2</a:t>
                </a:r>
              </a:p>
            </p:txBody>
          </p:sp>
          <p:sp>
            <p:nvSpPr>
              <p:cNvPr id="28" name="Oval 25"/>
              <p:cNvSpPr>
                <a:spLocks noChangeArrowheads="1"/>
              </p:cNvSpPr>
              <p:nvPr/>
            </p:nvSpPr>
            <p:spPr bwMode="auto">
              <a:xfrm>
                <a:off x="3858" y="1715"/>
                <a:ext cx="91" cy="9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000" i="1">
                  <a:latin typeface="+mj-lt"/>
                </a:endParaRPr>
              </a:p>
            </p:txBody>
          </p:sp>
          <p:sp>
            <p:nvSpPr>
              <p:cNvPr id="29" name="Line 26"/>
              <p:cNvSpPr>
                <a:spLocks noChangeShapeType="1"/>
              </p:cNvSpPr>
              <p:nvPr/>
            </p:nvSpPr>
            <p:spPr bwMode="auto">
              <a:xfrm>
                <a:off x="3906" y="1825"/>
                <a:ext cx="0" cy="191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000" i="1">
                  <a:latin typeface="+mj-lt"/>
                </a:endParaRPr>
              </a:p>
            </p:txBody>
          </p:sp>
          <p:sp>
            <p:nvSpPr>
              <p:cNvPr id="30" name="Rectangle 27"/>
              <p:cNvSpPr>
                <a:spLocks noChangeArrowheads="1"/>
              </p:cNvSpPr>
              <p:nvPr/>
            </p:nvSpPr>
            <p:spPr bwMode="auto">
              <a:xfrm>
                <a:off x="3743" y="3715"/>
                <a:ext cx="27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000" i="1">
                    <a:solidFill>
                      <a:schemeClr val="tx1"/>
                    </a:solidFill>
                    <a:latin typeface="+mj-lt"/>
                  </a:rPr>
                  <a:t>Q</a:t>
                </a:r>
                <a:r>
                  <a:rPr lang="en-US" sz="2000" i="1" baseline="-25000">
                    <a:solidFill>
                      <a:schemeClr val="tx1"/>
                    </a:solidFill>
                    <a:latin typeface="+mj-lt"/>
                  </a:rPr>
                  <a:t>0</a:t>
                </a:r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2875" y="2271"/>
                <a:ext cx="262" cy="24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000" i="1" dirty="0">
                    <a:solidFill>
                      <a:schemeClr val="tx1"/>
                    </a:solidFill>
                    <a:latin typeface="+mj-lt"/>
                  </a:rPr>
                  <a:t>P</a:t>
                </a:r>
                <a:r>
                  <a:rPr lang="en-US" sz="2000" i="1" baseline="-25000" dirty="0">
                    <a:solidFill>
                      <a:schemeClr val="tx1"/>
                    </a:solidFill>
                    <a:latin typeface="+mj-lt"/>
                  </a:rPr>
                  <a:t>1</a:t>
                </a:r>
              </a:p>
            </p:txBody>
          </p:sp>
          <p:sp>
            <p:nvSpPr>
              <p:cNvPr id="32" name="Line 15"/>
              <p:cNvSpPr>
                <a:spLocks noChangeShapeType="1"/>
              </p:cNvSpPr>
              <p:nvPr/>
            </p:nvSpPr>
            <p:spPr bwMode="auto">
              <a:xfrm>
                <a:off x="3120" y="2411"/>
                <a:ext cx="1206" cy="1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000" i="1">
                  <a:latin typeface="+mj-lt"/>
                </a:endParaRPr>
              </a:p>
            </p:txBody>
          </p:sp>
          <p:sp>
            <p:nvSpPr>
              <p:cNvPr id="33" name="Line 16"/>
              <p:cNvSpPr>
                <a:spLocks noChangeShapeType="1"/>
              </p:cNvSpPr>
              <p:nvPr/>
            </p:nvSpPr>
            <p:spPr bwMode="auto">
              <a:xfrm>
                <a:off x="4374" y="2449"/>
                <a:ext cx="0" cy="129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000" i="1">
                  <a:latin typeface="+mj-lt"/>
                </a:endParaRPr>
              </a:p>
            </p:txBody>
          </p:sp>
          <p:sp>
            <p:nvSpPr>
              <p:cNvPr id="34" name="Oval 17"/>
              <p:cNvSpPr>
                <a:spLocks noChangeArrowheads="1"/>
              </p:cNvSpPr>
              <p:nvPr/>
            </p:nvSpPr>
            <p:spPr bwMode="auto">
              <a:xfrm>
                <a:off x="4338" y="2386"/>
                <a:ext cx="81" cy="9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000" i="1">
                  <a:latin typeface="+mj-lt"/>
                </a:endParaRPr>
              </a:p>
            </p:txBody>
          </p:sp>
        </p:grp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4355" y="1713"/>
              <a:ext cx="91" cy="9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9" name="Rectangle 22"/>
            <p:cNvSpPr>
              <a:spLocks noChangeArrowheads="1"/>
            </p:cNvSpPr>
            <p:nvPr/>
          </p:nvSpPr>
          <p:spPr bwMode="auto">
            <a:xfrm>
              <a:off x="4766" y="3722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2</a:t>
              </a:r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4869" y="2456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4814" y="2383"/>
              <a:ext cx="91" cy="9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3996" y="1757"/>
              <a:ext cx="33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>
              <a:off x="4428" y="2429"/>
              <a:ext cx="42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>
              <a:off x="4389" y="1820"/>
              <a:ext cx="0" cy="5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</p:grpSp>
      <p:sp>
        <p:nvSpPr>
          <p:cNvPr id="35" name="Rectangle 47"/>
          <p:cNvSpPr txBox="1">
            <a:spLocks noChangeArrowheads="1"/>
          </p:cNvSpPr>
          <p:nvPr/>
        </p:nvSpPr>
        <p:spPr>
          <a:xfrm>
            <a:off x="5072066" y="2214554"/>
            <a:ext cx="3929090" cy="264320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Wzrost dochodu: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Konsument</a:t>
            </a:r>
            <a:r>
              <a:rPr kumimoji="0" lang="pl-PL" sz="21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kupował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pl-PL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Teraz kupuje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przy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Krzywa popytu </a:t>
            </a:r>
            <a:r>
              <a:rPr kumimoji="0" lang="pl-PL" sz="2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przesuwa</a:t>
            </a:r>
            <a:r>
              <a:rPr kumimoji="0" lang="pl-PL" sz="2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się</a:t>
            </a:r>
            <a:r>
              <a:rPr kumimoji="0" lang="pl-PL" sz="21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 prawo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Rectangle 11"/>
          <p:cNvSpPr>
            <a:spLocks noChangeArrowheads="1"/>
          </p:cNvSpPr>
          <p:nvPr/>
        </p:nvSpPr>
        <p:spPr bwMode="auto">
          <a:xfrm>
            <a:off x="4714876" y="4937127"/>
            <a:ext cx="4132543" cy="1197764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pl-PL" sz="1800" dirty="0">
                <a:solidFill>
                  <a:schemeClr val="tx1"/>
                </a:solidFill>
                <a:latin typeface="Arial" charset="0"/>
              </a:rPr>
              <a:t>Zmiana popytu w wyniku zmiany ceny</a:t>
            </a:r>
          </a:p>
          <a:p>
            <a:pPr algn="ctr"/>
            <a:r>
              <a:rPr lang="pl-PL" dirty="0">
                <a:latin typeface="Arial" charset="0"/>
              </a:rPr>
              <a:t>a</a:t>
            </a:r>
          </a:p>
          <a:p>
            <a:pPr algn="ctr"/>
            <a:r>
              <a:rPr lang="pl-PL" sz="1800" dirty="0">
                <a:solidFill>
                  <a:schemeClr val="tx1"/>
                </a:solidFill>
                <a:latin typeface="Arial" charset="0"/>
              </a:rPr>
              <a:t>Zmiana popytu w wyniku przesunięcia </a:t>
            </a:r>
          </a:p>
          <a:p>
            <a:pPr algn="ctr"/>
            <a:r>
              <a:rPr lang="pl-PL" sz="1800" dirty="0">
                <a:solidFill>
                  <a:schemeClr val="tx1"/>
                </a:solidFill>
                <a:latin typeface="Arial" charset="0"/>
              </a:rPr>
              <a:t>całej krzywej</a:t>
            </a:r>
            <a:endParaRPr lang="en-US" sz="18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 autoUpdateAnimBg="0"/>
      <p:bldP spid="36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Mechanizm rynkowy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Jeśli rynek nie jest zaburzony regulacjami, to cena będzie się zmieniać, dopóki popyt nie zrówna się z podażą </a:t>
            </a:r>
          </a:p>
          <a:p>
            <a:pPr lvl="1"/>
            <a:r>
              <a:rPr lang="pl-PL" dirty="0"/>
              <a:t>Ustali się taka cena, że ilość, którą kupujący będą chcieli kupić będzie równa ilości, którą sprzedający będą chcieli sprzedać</a:t>
            </a:r>
          </a:p>
          <a:p>
            <a:pPr lvl="1"/>
            <a:r>
              <a:rPr lang="pl-PL" dirty="0"/>
              <a:t>Rynek w równowadze (</a:t>
            </a:r>
            <a:r>
              <a:rPr lang="pl-PL" i="1" dirty="0"/>
              <a:t>market </a:t>
            </a:r>
            <a:r>
              <a:rPr lang="pl-PL" i="1" dirty="0" err="1"/>
              <a:t>clears</a:t>
            </a:r>
            <a:r>
              <a:rPr lang="pl-PL" dirty="0"/>
              <a:t>)</a:t>
            </a:r>
          </a:p>
          <a:p>
            <a:pPr lvl="1"/>
            <a:r>
              <a:rPr lang="pl-PL" dirty="0"/>
              <a:t>Cena równowagi</a:t>
            </a:r>
          </a:p>
          <a:p>
            <a:pPr lvl="1"/>
            <a:endParaRPr lang="en-GB" i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Mechanizm rynkowy</a:t>
            </a:r>
            <a:endParaRPr lang="en-GB" dirty="0"/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2157381" y="1617663"/>
            <a:ext cx="3376613" cy="3662362"/>
            <a:chOff x="1780" y="1019"/>
            <a:chExt cx="2127" cy="2307"/>
          </a:xfrm>
        </p:grpSpPr>
        <p:sp>
          <p:nvSpPr>
            <p:cNvPr id="5" name="Freeform 9"/>
            <p:cNvSpPr>
              <a:spLocks/>
            </p:cNvSpPr>
            <p:nvPr/>
          </p:nvSpPr>
          <p:spPr bwMode="auto">
            <a:xfrm>
              <a:off x="1780" y="1019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3693" y="3076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D</a:t>
              </a:r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1804956" y="1582738"/>
            <a:ext cx="3627438" cy="3476625"/>
            <a:chOff x="1558" y="997"/>
            <a:chExt cx="2285" cy="2190"/>
          </a:xfrm>
        </p:grpSpPr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1558" y="1314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3653" y="997"/>
              <a:ext cx="19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S</a:t>
              </a:r>
            </a:p>
          </p:txBody>
        </p:sp>
      </p:grp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286380" y="2857509"/>
            <a:ext cx="3500463" cy="1428747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ctr"/>
            <a:r>
              <a:rPr lang="pl-PL" sz="2000" dirty="0">
                <a:solidFill>
                  <a:schemeClr val="tx1"/>
                </a:solidFill>
                <a:latin typeface="+mj-lt"/>
              </a:rPr>
              <a:t>Krzywe przecinają się w równowadze, wyznaczając ilość i cenę równowagi.</a:t>
            </a:r>
          </a:p>
          <a:p>
            <a:pPr algn="ctr"/>
            <a:r>
              <a:rPr lang="pl-PL" sz="2000" dirty="0">
                <a:latin typeface="+mj-lt"/>
              </a:rPr>
              <a:t>Popyt równy jest podaży (ilości)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11" name="Group 25"/>
          <p:cNvGrpSpPr>
            <a:grpSpLocks/>
          </p:cNvGrpSpPr>
          <p:nvPr/>
        </p:nvGrpSpPr>
        <p:grpSpPr bwMode="auto">
          <a:xfrm>
            <a:off x="1133444" y="3552825"/>
            <a:ext cx="2741613" cy="2755900"/>
            <a:chOff x="1135" y="2227"/>
            <a:chExt cx="1727" cy="1736"/>
          </a:xfrm>
        </p:grpSpPr>
        <p:sp>
          <p:nvSpPr>
            <p:cNvPr id="12" name="Line 14"/>
            <p:cNvSpPr>
              <a:spLocks noChangeShapeType="1"/>
            </p:cNvSpPr>
            <p:nvPr/>
          </p:nvSpPr>
          <p:spPr bwMode="auto">
            <a:xfrm flipH="1">
              <a:off x="1371" y="2400"/>
              <a:ext cx="138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3" name="Oval 15"/>
            <p:cNvSpPr>
              <a:spLocks noChangeArrowheads="1"/>
            </p:cNvSpPr>
            <p:nvPr/>
          </p:nvSpPr>
          <p:spPr bwMode="auto">
            <a:xfrm>
              <a:off x="2688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1135" y="2227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2585" y="3713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2736" y="2475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</p:grpSp>
      <p:grpSp>
        <p:nvGrpSpPr>
          <p:cNvPr id="17" name="Group 26"/>
          <p:cNvGrpSpPr>
            <a:grpSpLocks/>
          </p:cNvGrpSpPr>
          <p:nvPr/>
        </p:nvGrpSpPr>
        <p:grpSpPr bwMode="auto">
          <a:xfrm>
            <a:off x="1189006" y="1490664"/>
            <a:ext cx="4740276" cy="4867277"/>
            <a:chOff x="1170" y="939"/>
            <a:chExt cx="2986" cy="3066"/>
          </a:xfrm>
        </p:grpSpPr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>
              <a:off x="1404" y="3760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3934" y="3755"/>
              <a:ext cx="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latin typeface="+mj-lt"/>
                </a:rPr>
                <a:t>Q</a:t>
              </a: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0" y="939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pl-PL" sz="2000" i="1" dirty="0">
                  <a:solidFill>
                    <a:schemeClr val="tx1"/>
                  </a:solidFill>
                  <a:latin typeface="+mj-lt"/>
                </a:rPr>
                <a:t>P</a:t>
              </a:r>
              <a:endParaRPr lang="en-US" sz="2000" i="1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Mechanizm rynkowy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 równowadze:</a:t>
            </a:r>
          </a:p>
          <a:p>
            <a:pPr lvl="1"/>
            <a:r>
              <a:rPr lang="pl-PL" dirty="0"/>
              <a:t>Nie ma nadwyżki podaży (nie brakuje kupujących)</a:t>
            </a:r>
          </a:p>
          <a:p>
            <a:pPr lvl="1"/>
            <a:r>
              <a:rPr lang="pl-PL" dirty="0"/>
              <a:t>Nie ma nadwyżki popytu (nie brakuje sprzedających)</a:t>
            </a:r>
          </a:p>
          <a:p>
            <a:pPr lvl="1"/>
            <a:r>
              <a:rPr lang="pl-PL" dirty="0"/>
              <a:t>Ilość dostarczana przez firmy (podaż) jest równa ilości, którą konsumenci chcą kupić (popyt)</a:t>
            </a:r>
          </a:p>
          <a:p>
            <a:pPr lvl="1"/>
            <a:r>
              <a:rPr lang="pl-PL" dirty="0"/>
              <a:t>Każdy kto chce może kupić / sprzedać po cenie rynkowej</a:t>
            </a:r>
          </a:p>
          <a:p>
            <a:pPr lvl="1"/>
            <a:endParaRPr lang="pl-PL" dirty="0"/>
          </a:p>
          <a:p>
            <a:r>
              <a:rPr lang="pl-PL" dirty="0"/>
              <a:t>Analiza statyczna</a:t>
            </a:r>
          </a:p>
          <a:p>
            <a:pPr lvl="1"/>
            <a:r>
              <a:rPr lang="pl-PL" dirty="0"/>
              <a:t>Analiza równowagi, do jakiej rynek dochodzi</a:t>
            </a:r>
          </a:p>
          <a:p>
            <a:pPr lvl="1"/>
            <a:r>
              <a:rPr lang="pl-PL" dirty="0"/>
              <a:t>Zwykle nie tego, w jaki sposób równowaga jest osiągana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Mechanizm rynkowy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Jeśli cena powyżej ceny równowagi</a:t>
            </a:r>
          </a:p>
          <a:p>
            <a:pPr lvl="1"/>
            <a:endParaRPr lang="en-GB" dirty="0"/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176525" y="2110037"/>
            <a:ext cx="3376613" cy="3662363"/>
            <a:chOff x="1844" y="1078"/>
            <a:chExt cx="2127" cy="2307"/>
          </a:xfrm>
        </p:grpSpPr>
        <p:sp>
          <p:nvSpPr>
            <p:cNvPr id="5" name="Freeform 9"/>
            <p:cNvSpPr>
              <a:spLocks/>
            </p:cNvSpPr>
            <p:nvPr/>
          </p:nvSpPr>
          <p:spPr bwMode="auto">
            <a:xfrm>
              <a:off x="1844" y="1078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3757" y="3135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D</a:t>
              </a:r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474850" y="2227512"/>
            <a:ext cx="3627438" cy="3476625"/>
            <a:chOff x="1402" y="1152"/>
            <a:chExt cx="2285" cy="2190"/>
          </a:xfrm>
        </p:grpSpPr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1402" y="1469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3497" y="1152"/>
              <a:ext cx="19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S</a:t>
              </a: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87500" y="3951537"/>
            <a:ext cx="2741613" cy="2755900"/>
            <a:chOff x="1135" y="2227"/>
            <a:chExt cx="1727" cy="1736"/>
          </a:xfrm>
        </p:grpSpPr>
        <p:sp>
          <p:nvSpPr>
            <p:cNvPr id="11" name="Line 14"/>
            <p:cNvSpPr>
              <a:spLocks noChangeShapeType="1"/>
            </p:cNvSpPr>
            <p:nvPr/>
          </p:nvSpPr>
          <p:spPr bwMode="auto">
            <a:xfrm flipH="1">
              <a:off x="1371" y="2400"/>
              <a:ext cx="13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2688" y="2352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135" y="2227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latin typeface="+mj-lt"/>
                </a:rPr>
                <a:t>P</a:t>
              </a:r>
              <a:r>
                <a:rPr lang="en-US" sz="2000" i="1" baseline="-25000" dirty="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2585" y="3713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i="1" baseline="-25000" dirty="0">
                  <a:solidFill>
                    <a:schemeClr val="tx1"/>
                  </a:solidFill>
                  <a:latin typeface="+mj-lt"/>
                </a:rPr>
                <a:t>0</a:t>
              </a:r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>
              <a:off x="2736" y="2475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</p:grp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5286380" y="2928934"/>
            <a:ext cx="3357586" cy="178595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0" lvl="1"/>
            <a:r>
              <a:rPr lang="pl-PL" sz="1800" dirty="0">
                <a:solidFill>
                  <a:schemeClr val="tx1"/>
                </a:solidFill>
                <a:latin typeface="+mj-lt"/>
              </a:rPr>
              <a:t>1. Dla </a:t>
            </a:r>
            <a:r>
              <a:rPr lang="pl-PL" sz="1800" i="1" dirty="0">
                <a:solidFill>
                  <a:schemeClr val="tx1"/>
                </a:solidFill>
                <a:latin typeface="+mj-lt"/>
              </a:rPr>
              <a:t>P</a:t>
            </a:r>
            <a:r>
              <a:rPr lang="pl-PL" sz="1800" baseline="-25000" dirty="0">
                <a:solidFill>
                  <a:schemeClr val="tx1"/>
                </a:solidFill>
                <a:latin typeface="+mj-lt"/>
              </a:rPr>
              <a:t>1</a:t>
            </a:r>
            <a:r>
              <a:rPr lang="pl-PL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pl-PL" dirty="0">
                <a:latin typeface="+mj-lt"/>
              </a:rPr>
              <a:t>występuje nadwyżka </a:t>
            </a:r>
            <a:r>
              <a:rPr lang="pl-PL" dirty="0"/>
              <a:t>podaży (</a:t>
            </a:r>
            <a:r>
              <a:rPr lang="en-US" i="1" dirty="0"/>
              <a:t>Q</a:t>
            </a:r>
            <a:r>
              <a:rPr lang="en-US" i="1" baseline="-25000" dirty="0"/>
              <a:t>S</a:t>
            </a:r>
            <a:r>
              <a:rPr lang="pl-PL" dirty="0"/>
              <a:t> &gt; </a:t>
            </a:r>
            <a:r>
              <a:rPr lang="en-US" i="1" dirty="0"/>
              <a:t>Q</a:t>
            </a:r>
            <a:r>
              <a:rPr lang="en-US" i="1" baseline="-25000" dirty="0"/>
              <a:t>D</a:t>
            </a:r>
            <a:r>
              <a:rPr lang="pl-PL" dirty="0"/>
              <a:t>)</a:t>
            </a:r>
          </a:p>
          <a:p>
            <a:pPr marL="0" lvl="1"/>
            <a:r>
              <a:rPr lang="pl-PL" dirty="0"/>
              <a:t>2. Presja na obniżenie cen</a:t>
            </a:r>
          </a:p>
          <a:p>
            <a:pPr marL="0" lvl="1"/>
            <a:r>
              <a:rPr lang="pl-PL" dirty="0"/>
              <a:t>3. Rośnie popyt, maleje podaż</a:t>
            </a:r>
          </a:p>
          <a:p>
            <a:pPr marL="0" lvl="1"/>
            <a:r>
              <a:rPr lang="pl-PL" dirty="0"/>
              <a:t>4. …dopóki rynek nie osiągnie równowagi (</a:t>
            </a:r>
            <a:r>
              <a:rPr lang="en-US" i="1" dirty="0"/>
              <a:t>P</a:t>
            </a:r>
            <a:r>
              <a:rPr lang="en-US" i="1" baseline="-25000" dirty="0"/>
              <a:t>0</a:t>
            </a:r>
            <a:r>
              <a:rPr lang="pl-PL" dirty="0"/>
              <a:t> , </a:t>
            </a:r>
            <a:r>
              <a:rPr lang="en-US" i="1" dirty="0"/>
              <a:t>Q</a:t>
            </a:r>
            <a:r>
              <a:rPr lang="en-US" i="1" baseline="-25000" dirty="0"/>
              <a:t>0</a:t>
            </a:r>
            <a:r>
              <a:rPr lang="pl-PL" dirty="0"/>
              <a:t>)</a:t>
            </a:r>
          </a:p>
        </p:txBody>
      </p:sp>
      <p:grpSp>
        <p:nvGrpSpPr>
          <p:cNvPr id="17" name="Group 29"/>
          <p:cNvGrpSpPr>
            <a:grpSpLocks/>
          </p:cNvGrpSpPr>
          <p:nvPr/>
        </p:nvGrpSpPr>
        <p:grpSpPr bwMode="auto">
          <a:xfrm>
            <a:off x="188" y="3270500"/>
            <a:ext cx="3529012" cy="393700"/>
            <a:chOff x="1103" y="1809"/>
            <a:chExt cx="2223" cy="248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1421" y="1962"/>
              <a:ext cx="19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1103" y="1809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  <a:latin typeface="+mj-lt"/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  <a:latin typeface="+mj-lt"/>
                </a:rPr>
                <a:t>1</a:t>
              </a:r>
            </a:p>
          </p:txBody>
        </p:sp>
      </p:grpSp>
      <p:grpSp>
        <p:nvGrpSpPr>
          <p:cNvPr id="20" name="Group 35"/>
          <p:cNvGrpSpPr>
            <a:grpSpLocks/>
          </p:cNvGrpSpPr>
          <p:nvPr/>
        </p:nvGrpSpPr>
        <p:grpSpPr bwMode="auto">
          <a:xfrm>
            <a:off x="2111562" y="2779962"/>
            <a:ext cx="1441449" cy="711200"/>
            <a:chOff x="2433" y="1500"/>
            <a:chExt cx="908" cy="448"/>
          </a:xfrm>
        </p:grpSpPr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2433" y="1829"/>
              <a:ext cx="869" cy="119"/>
            </a:xfrm>
            <a:custGeom>
              <a:avLst/>
              <a:gdLst/>
              <a:ahLst/>
              <a:cxnLst>
                <a:cxn ang="0">
                  <a:pos x="912" y="96"/>
                </a:cxn>
                <a:cxn ang="0">
                  <a:pos x="907" y="76"/>
                </a:cxn>
                <a:cxn ang="0">
                  <a:pos x="891" y="61"/>
                </a:cxn>
                <a:cxn ang="0">
                  <a:pos x="864" y="49"/>
                </a:cxn>
                <a:cxn ang="0">
                  <a:pos x="832" y="46"/>
                </a:cxn>
                <a:cxn ang="0">
                  <a:pos x="530" y="46"/>
                </a:cxn>
                <a:cxn ang="0">
                  <a:pos x="499" y="43"/>
                </a:cxn>
                <a:cxn ang="0">
                  <a:pos x="477" y="32"/>
                </a:cxn>
                <a:cxn ang="0">
                  <a:pos x="461" y="17"/>
                </a:cxn>
                <a:cxn ang="0">
                  <a:pos x="456" y="0"/>
                </a:cxn>
                <a:cxn ang="0">
                  <a:pos x="451" y="17"/>
                </a:cxn>
                <a:cxn ang="0">
                  <a:pos x="435" y="32"/>
                </a:cxn>
                <a:cxn ang="0">
                  <a:pos x="408" y="43"/>
                </a:cxn>
                <a:cxn ang="0">
                  <a:pos x="377" y="46"/>
                </a:cxn>
                <a:cxn ang="0">
                  <a:pos x="74" y="46"/>
                </a:cxn>
                <a:cxn ang="0">
                  <a:pos x="43" y="49"/>
                </a:cxn>
                <a:cxn ang="0">
                  <a:pos x="21" y="61"/>
                </a:cxn>
                <a:cxn ang="0">
                  <a:pos x="6" y="76"/>
                </a:cxn>
                <a:cxn ang="0">
                  <a:pos x="0" y="96"/>
                </a:cxn>
              </a:cxnLst>
              <a:rect l="0" t="0" r="r" b="b"/>
              <a:pathLst>
                <a:path w="913" h="97">
                  <a:moveTo>
                    <a:pt x="912" y="96"/>
                  </a:moveTo>
                  <a:lnTo>
                    <a:pt x="907" y="76"/>
                  </a:lnTo>
                  <a:lnTo>
                    <a:pt x="891" y="61"/>
                  </a:lnTo>
                  <a:lnTo>
                    <a:pt x="864" y="49"/>
                  </a:lnTo>
                  <a:lnTo>
                    <a:pt x="832" y="46"/>
                  </a:lnTo>
                  <a:lnTo>
                    <a:pt x="530" y="46"/>
                  </a:lnTo>
                  <a:lnTo>
                    <a:pt x="499" y="43"/>
                  </a:lnTo>
                  <a:lnTo>
                    <a:pt x="477" y="32"/>
                  </a:lnTo>
                  <a:lnTo>
                    <a:pt x="461" y="17"/>
                  </a:lnTo>
                  <a:lnTo>
                    <a:pt x="456" y="0"/>
                  </a:lnTo>
                  <a:lnTo>
                    <a:pt x="451" y="17"/>
                  </a:lnTo>
                  <a:lnTo>
                    <a:pt x="435" y="32"/>
                  </a:lnTo>
                  <a:lnTo>
                    <a:pt x="408" y="43"/>
                  </a:lnTo>
                  <a:lnTo>
                    <a:pt x="377" y="46"/>
                  </a:lnTo>
                  <a:lnTo>
                    <a:pt x="74" y="46"/>
                  </a:lnTo>
                  <a:lnTo>
                    <a:pt x="43" y="49"/>
                  </a:lnTo>
                  <a:lnTo>
                    <a:pt x="21" y="61"/>
                  </a:lnTo>
                  <a:lnTo>
                    <a:pt x="6" y="76"/>
                  </a:lnTo>
                  <a:lnTo>
                    <a:pt x="0" y="9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553" y="1500"/>
              <a:ext cx="78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pl-PL" sz="2000" i="1" dirty="0">
                  <a:solidFill>
                    <a:schemeClr val="tx1"/>
                  </a:solidFill>
                  <a:latin typeface="+mj-lt"/>
                </a:rPr>
                <a:t>Nadwyżka</a:t>
              </a:r>
              <a:endParaRPr lang="en-US" sz="2000" i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23" name="Group 28"/>
          <p:cNvGrpSpPr>
            <a:grpSpLocks/>
          </p:cNvGrpSpPr>
          <p:nvPr/>
        </p:nvGrpSpPr>
        <p:grpSpPr bwMode="auto">
          <a:xfrm>
            <a:off x="106551" y="2062412"/>
            <a:ext cx="4751389" cy="4621213"/>
            <a:chOff x="1170" y="1048"/>
            <a:chExt cx="2993" cy="2911"/>
          </a:xfrm>
        </p:grpSpPr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1404" y="3760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3941" y="3709"/>
              <a:ext cx="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  <a:latin typeface="+mj-lt"/>
                </a:rPr>
                <a:t>Q</a:t>
              </a: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1170" y="1048"/>
              <a:ext cx="19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/>
              <a:r>
                <a:rPr lang="pl-PL" sz="2000" i="1" dirty="0">
                  <a:solidFill>
                    <a:schemeClr val="tx1"/>
                  </a:solidFill>
                  <a:latin typeface="+mj-lt"/>
                </a:rPr>
                <a:t>P</a:t>
              </a:r>
              <a:endParaRPr lang="en-US" sz="2000" i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28" name="Group 37"/>
          <p:cNvGrpSpPr>
            <a:grpSpLocks/>
          </p:cNvGrpSpPr>
          <p:nvPr/>
        </p:nvGrpSpPr>
        <p:grpSpPr bwMode="auto">
          <a:xfrm>
            <a:off x="3243450" y="3546725"/>
            <a:ext cx="527050" cy="3157537"/>
            <a:chOff x="3146" y="1983"/>
            <a:chExt cx="332" cy="1989"/>
          </a:xfrm>
        </p:grpSpPr>
        <p:sp>
          <p:nvSpPr>
            <p:cNvPr id="29" name="Line 32"/>
            <p:cNvSpPr>
              <a:spLocks noChangeShapeType="1"/>
            </p:cNvSpPr>
            <p:nvPr/>
          </p:nvSpPr>
          <p:spPr bwMode="auto">
            <a:xfrm>
              <a:off x="3290" y="1983"/>
              <a:ext cx="0" cy="17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3146" y="3722"/>
              <a:ext cx="33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0" i="1" dirty="0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b="0" i="1" baseline="-25000" dirty="0">
                  <a:solidFill>
                    <a:schemeClr val="tx1"/>
                  </a:solidFill>
                  <a:latin typeface="+mj-lt"/>
                </a:rPr>
                <a:t>S</a:t>
              </a:r>
            </a:p>
          </p:txBody>
        </p:sp>
      </p:grpSp>
      <p:grpSp>
        <p:nvGrpSpPr>
          <p:cNvPr id="31" name="Group 36"/>
          <p:cNvGrpSpPr>
            <a:grpSpLocks/>
          </p:cNvGrpSpPr>
          <p:nvPr/>
        </p:nvGrpSpPr>
        <p:grpSpPr bwMode="auto">
          <a:xfrm>
            <a:off x="1830577" y="3546726"/>
            <a:ext cx="527050" cy="3167064"/>
            <a:chOff x="2256" y="1983"/>
            <a:chExt cx="332" cy="1995"/>
          </a:xfrm>
        </p:grpSpPr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2404" y="1983"/>
              <a:ext cx="0" cy="17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GB" sz="2000" i="1">
                <a:latin typeface="+mj-lt"/>
              </a:endParaRPr>
            </a:p>
          </p:txBody>
        </p:sp>
        <p:sp>
          <p:nvSpPr>
            <p:cNvPr id="33" name="Text Box 34"/>
            <p:cNvSpPr txBox="1">
              <a:spLocks noChangeArrowheads="1"/>
            </p:cNvSpPr>
            <p:nvPr/>
          </p:nvSpPr>
          <p:spPr bwMode="auto">
            <a:xfrm>
              <a:off x="2256" y="3728"/>
              <a:ext cx="33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 b="0" i="1" dirty="0">
                  <a:solidFill>
                    <a:schemeClr val="tx1"/>
                  </a:solidFill>
                  <a:latin typeface="+mj-lt"/>
                </a:rPr>
                <a:t>Q</a:t>
              </a:r>
              <a:r>
                <a:rPr lang="en-US" sz="2000" b="0" i="1" baseline="-25000" dirty="0">
                  <a:solidFill>
                    <a:schemeClr val="tx1"/>
                  </a:solidFill>
                  <a:latin typeface="+mj-lt"/>
                </a:rPr>
                <a:t>D</a:t>
              </a:r>
            </a:p>
          </p:txBody>
        </p:sp>
      </p:grpSp>
      <p:sp>
        <p:nvSpPr>
          <p:cNvPr id="34" name="Line 41"/>
          <p:cNvSpPr>
            <a:spLocks noChangeShapeType="1"/>
          </p:cNvSpPr>
          <p:nvPr/>
        </p:nvSpPr>
        <p:spPr bwMode="auto">
          <a:xfrm>
            <a:off x="1062225" y="3581650"/>
            <a:ext cx="0" cy="54451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 i="1">
              <a:latin typeface="+mj-lt"/>
            </a:endParaRPr>
          </a:p>
        </p:txBody>
      </p:sp>
      <p:sp>
        <p:nvSpPr>
          <p:cNvPr id="35" name="Line 42"/>
          <p:cNvSpPr>
            <a:spLocks noChangeShapeType="1"/>
          </p:cNvSpPr>
          <p:nvPr/>
        </p:nvSpPr>
        <p:spPr bwMode="auto">
          <a:xfrm>
            <a:off x="2135375" y="5673975"/>
            <a:ext cx="420688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 i="1">
              <a:latin typeface="+mj-lt"/>
            </a:endParaRPr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>
            <a:off x="2873563" y="5639050"/>
            <a:ext cx="49212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 i="1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  <p:bldP spid="34" grpId="0" animBg="1"/>
      <p:bldP spid="35" grpId="0" animBg="1"/>
      <p:bldP spid="3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Mechanizm rynkowy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Jeśli cena poniżej ceny równowagi</a:t>
            </a:r>
          </a:p>
          <a:p>
            <a:endParaRPr lang="en-GB" dirty="0"/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1438237" y="2127270"/>
            <a:ext cx="3376612" cy="3662363"/>
            <a:chOff x="1947" y="1296"/>
            <a:chExt cx="2127" cy="2307"/>
          </a:xfrm>
        </p:grpSpPr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1947" y="1296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3860" y="3353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</a:t>
              </a: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 rot="-274143">
            <a:off x="591683" y="2191546"/>
            <a:ext cx="3644900" cy="3448050"/>
            <a:chOff x="1392" y="1141"/>
            <a:chExt cx="2296" cy="2172"/>
          </a:xfrm>
        </p:grpSpPr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1392" y="1440"/>
              <a:ext cx="2209" cy="1873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587" y="1512"/>
                </a:cxn>
                <a:cxn ang="0">
                  <a:pos x="1203" y="1090"/>
                </a:cxn>
                <a:cxn ang="0">
                  <a:pos x="1852" y="523"/>
                </a:cxn>
                <a:cxn ang="0">
                  <a:pos x="2095" y="247"/>
                </a:cxn>
                <a:cxn ang="0">
                  <a:pos x="2208" y="0"/>
                </a:cxn>
              </a:cxnLst>
              <a:rect l="0" t="0" r="r" b="b"/>
              <a:pathLst>
                <a:path w="2209" h="1873">
                  <a:moveTo>
                    <a:pt x="0" y="1872"/>
                  </a:moveTo>
                  <a:lnTo>
                    <a:pt x="587" y="1512"/>
                  </a:lnTo>
                  <a:lnTo>
                    <a:pt x="1203" y="1090"/>
                  </a:lnTo>
                  <a:lnTo>
                    <a:pt x="1852" y="523"/>
                  </a:lnTo>
                  <a:lnTo>
                    <a:pt x="2095" y="247"/>
                  </a:lnTo>
                  <a:lnTo>
                    <a:pt x="2208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3500" y="1141"/>
              <a:ext cx="18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</a:t>
              </a:r>
            </a:p>
          </p:txBody>
        </p:sp>
      </p:grpSp>
      <p:grpSp>
        <p:nvGrpSpPr>
          <p:cNvPr id="11" name="Group 51"/>
          <p:cNvGrpSpPr>
            <a:grpSpLocks/>
          </p:cNvGrpSpPr>
          <p:nvPr/>
        </p:nvGrpSpPr>
        <p:grpSpPr bwMode="auto">
          <a:xfrm>
            <a:off x="1546191" y="5051445"/>
            <a:ext cx="430213" cy="1287463"/>
            <a:chOff x="2015" y="3138"/>
            <a:chExt cx="271" cy="811"/>
          </a:xfrm>
        </p:grpSpPr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2015" y="3699"/>
              <a:ext cx="27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 flipH="1">
              <a:off x="2144" y="3138"/>
              <a:ext cx="0" cy="59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</p:grpSp>
      <p:grpSp>
        <p:nvGrpSpPr>
          <p:cNvPr id="14" name="Group 52"/>
          <p:cNvGrpSpPr>
            <a:grpSpLocks/>
          </p:cNvGrpSpPr>
          <p:nvPr/>
        </p:nvGrpSpPr>
        <p:grpSpPr bwMode="auto">
          <a:xfrm>
            <a:off x="3298786" y="5103833"/>
            <a:ext cx="458787" cy="1236662"/>
            <a:chOff x="3119" y="3171"/>
            <a:chExt cx="289" cy="779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119" y="3700"/>
              <a:ext cx="28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285" y="3171"/>
              <a:ext cx="11" cy="57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34887" y="4822845"/>
            <a:ext cx="3475037" cy="393700"/>
            <a:chOff x="1063" y="2994"/>
            <a:chExt cx="2189" cy="248"/>
          </a:xfrm>
        </p:grpSpPr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>
              <a:off x="1409" y="3145"/>
              <a:ext cx="184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1063" y="2994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20" name="Group 28"/>
          <p:cNvGrpSpPr>
            <a:grpSpLocks/>
          </p:cNvGrpSpPr>
          <p:nvPr/>
        </p:nvGrpSpPr>
        <p:grpSpPr bwMode="auto">
          <a:xfrm>
            <a:off x="204750" y="1698645"/>
            <a:ext cx="4735515" cy="4624388"/>
            <a:chOff x="1170" y="1048"/>
            <a:chExt cx="2983" cy="2913"/>
          </a:xfrm>
        </p:grpSpPr>
        <p:sp>
          <p:nvSpPr>
            <p:cNvPr id="21" name="Line 29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2" name="Line 30"/>
            <p:cNvSpPr>
              <a:spLocks noChangeShapeType="1"/>
            </p:cNvSpPr>
            <p:nvPr/>
          </p:nvSpPr>
          <p:spPr bwMode="auto">
            <a:xfrm>
              <a:off x="1395" y="3751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3" name="Rectangle 31"/>
            <p:cNvSpPr>
              <a:spLocks noChangeArrowheads="1"/>
            </p:cNvSpPr>
            <p:nvPr/>
          </p:nvSpPr>
          <p:spPr bwMode="auto">
            <a:xfrm>
              <a:off x="3929" y="3711"/>
              <a:ext cx="22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1170" y="1048"/>
              <a:ext cx="19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/>
              <a:r>
                <a:rPr lang="pl-PL" sz="2000" i="1" dirty="0">
                  <a:solidFill>
                    <a:schemeClr val="tx1"/>
                  </a:solidFill>
                </a:rPr>
                <a:t>P</a:t>
              </a:r>
              <a:endParaRPr lang="en-US" sz="2000" b="0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up 49"/>
          <p:cNvGrpSpPr>
            <a:grpSpLocks/>
          </p:cNvGrpSpPr>
          <p:nvPr/>
        </p:nvGrpSpPr>
        <p:grpSpPr bwMode="auto">
          <a:xfrm>
            <a:off x="77749" y="3925908"/>
            <a:ext cx="2971800" cy="2432050"/>
            <a:chOff x="1090" y="2429"/>
            <a:chExt cx="1872" cy="1532"/>
          </a:xfrm>
        </p:grpSpPr>
        <p:sp>
          <p:nvSpPr>
            <p:cNvPr id="26" name="Line 33"/>
            <p:cNvSpPr>
              <a:spLocks noChangeShapeType="1"/>
            </p:cNvSpPr>
            <p:nvPr/>
          </p:nvSpPr>
          <p:spPr bwMode="auto">
            <a:xfrm flipH="1">
              <a:off x="2795" y="2616"/>
              <a:ext cx="11" cy="1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7" name="Rectangle 34"/>
            <p:cNvSpPr>
              <a:spLocks noChangeArrowheads="1"/>
            </p:cNvSpPr>
            <p:nvPr/>
          </p:nvSpPr>
          <p:spPr bwMode="auto">
            <a:xfrm>
              <a:off x="2656" y="3713"/>
              <a:ext cx="30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Q</a:t>
              </a:r>
              <a:r>
                <a:rPr lang="pl-PL" sz="2000" i="1" baseline="-25000" dirty="0">
                  <a:solidFill>
                    <a:schemeClr val="tx1"/>
                  </a:solidFill>
                </a:rPr>
                <a:t>0</a:t>
              </a:r>
              <a:endParaRPr lang="en-US" sz="2000" i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8" name="Line 36"/>
            <p:cNvSpPr>
              <a:spLocks noChangeShapeType="1"/>
            </p:cNvSpPr>
            <p:nvPr/>
          </p:nvSpPr>
          <p:spPr bwMode="auto">
            <a:xfrm flipH="1">
              <a:off x="1403" y="2578"/>
              <a:ext cx="132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9" name="Rectangle 37"/>
            <p:cNvSpPr>
              <a:spLocks noChangeArrowheads="1"/>
            </p:cNvSpPr>
            <p:nvPr/>
          </p:nvSpPr>
          <p:spPr bwMode="auto">
            <a:xfrm>
              <a:off x="1090" y="2429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P</a:t>
              </a:r>
              <a:r>
                <a:rPr lang="pl-PL" sz="2000" i="1" baseline="-25000" dirty="0">
                  <a:solidFill>
                    <a:schemeClr val="tx1"/>
                  </a:solidFill>
                </a:rPr>
                <a:t>0</a:t>
              </a:r>
              <a:endParaRPr lang="en-US" sz="2000" i="1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30" name="Line 45"/>
          <p:cNvSpPr>
            <a:spLocks noChangeShapeType="1"/>
          </p:cNvSpPr>
          <p:nvPr/>
        </p:nvSpPr>
        <p:spPr bwMode="auto">
          <a:xfrm>
            <a:off x="1863687" y="5486420"/>
            <a:ext cx="825500" cy="1746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/>
          </a:p>
        </p:txBody>
      </p:sp>
      <p:sp>
        <p:nvSpPr>
          <p:cNvPr id="31" name="Line 46"/>
          <p:cNvSpPr>
            <a:spLocks noChangeShapeType="1"/>
          </p:cNvSpPr>
          <p:nvPr/>
        </p:nvSpPr>
        <p:spPr bwMode="auto">
          <a:xfrm flipH="1">
            <a:off x="2851112" y="5503883"/>
            <a:ext cx="631825" cy="1746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/>
          </a:p>
        </p:txBody>
      </p:sp>
      <p:sp>
        <p:nvSpPr>
          <p:cNvPr id="32" name="Line 47"/>
          <p:cNvSpPr>
            <a:spLocks noChangeShapeType="1"/>
          </p:cNvSpPr>
          <p:nvPr/>
        </p:nvSpPr>
        <p:spPr bwMode="auto">
          <a:xfrm flipV="1">
            <a:off x="2692362" y="4357708"/>
            <a:ext cx="0" cy="598487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/>
          </a:p>
        </p:txBody>
      </p:sp>
      <p:grpSp>
        <p:nvGrpSpPr>
          <p:cNvPr id="33" name="Group 55"/>
          <p:cNvGrpSpPr>
            <a:grpSpLocks/>
          </p:cNvGrpSpPr>
          <p:nvPr/>
        </p:nvGrpSpPr>
        <p:grpSpPr bwMode="auto">
          <a:xfrm>
            <a:off x="1808124" y="5081613"/>
            <a:ext cx="1720850" cy="885826"/>
            <a:chOff x="2180" y="3146"/>
            <a:chExt cx="1084" cy="558"/>
          </a:xfrm>
        </p:grpSpPr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2301" y="3454"/>
              <a:ext cx="73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pl-PL" sz="2000" dirty="0">
                  <a:solidFill>
                    <a:schemeClr val="tx1"/>
                  </a:solidFill>
                </a:rPr>
                <a:t>Niedobór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5" name="AutoShape 53"/>
            <p:cNvSpPr>
              <a:spLocks/>
            </p:cNvSpPr>
            <p:nvPr/>
          </p:nvSpPr>
          <p:spPr bwMode="auto">
            <a:xfrm rot="-5391761">
              <a:off x="2605" y="2721"/>
              <a:ext cx="234" cy="1084"/>
            </a:xfrm>
            <a:prstGeom prst="leftBrace">
              <a:avLst>
                <a:gd name="adj1" fmla="val 38604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</p:grpSp>
      <p:sp>
        <p:nvSpPr>
          <p:cNvPr id="36" name="Rectangle 11"/>
          <p:cNvSpPr>
            <a:spLocks noChangeArrowheads="1"/>
          </p:cNvSpPr>
          <p:nvPr/>
        </p:nvSpPr>
        <p:spPr bwMode="auto">
          <a:xfrm>
            <a:off x="5286380" y="2928934"/>
            <a:ext cx="3357586" cy="1785950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0" lvl="1"/>
            <a:r>
              <a:rPr lang="pl-PL" sz="1800" dirty="0">
                <a:solidFill>
                  <a:schemeClr val="tx1"/>
                </a:solidFill>
                <a:latin typeface="+mj-lt"/>
              </a:rPr>
              <a:t>1. </a:t>
            </a:r>
            <a:r>
              <a:rPr lang="pl-PL" sz="1800">
                <a:solidFill>
                  <a:schemeClr val="tx1"/>
                </a:solidFill>
                <a:latin typeface="+mj-lt"/>
              </a:rPr>
              <a:t>Dla </a:t>
            </a:r>
            <a:r>
              <a:rPr lang="pl-PL" sz="1800" i="1">
                <a:solidFill>
                  <a:schemeClr val="tx1"/>
                </a:solidFill>
                <a:latin typeface="+mj-lt"/>
              </a:rPr>
              <a:t>P</a:t>
            </a:r>
            <a:r>
              <a:rPr lang="pl-PL" sz="1800" baseline="-25000">
                <a:solidFill>
                  <a:schemeClr val="tx1"/>
                </a:solidFill>
                <a:latin typeface="+mj-lt"/>
              </a:rPr>
              <a:t>2</a:t>
            </a:r>
            <a:r>
              <a:rPr lang="pl-PL" sz="1800">
                <a:solidFill>
                  <a:schemeClr val="tx1"/>
                </a:solidFill>
                <a:latin typeface="+mj-lt"/>
              </a:rPr>
              <a:t> </a:t>
            </a:r>
            <a:r>
              <a:rPr lang="pl-PL" dirty="0">
                <a:latin typeface="+mj-lt"/>
              </a:rPr>
              <a:t>występuje nadwyżka </a:t>
            </a:r>
            <a:r>
              <a:rPr lang="pl-PL" dirty="0"/>
              <a:t>popytu (</a:t>
            </a:r>
            <a:r>
              <a:rPr lang="en-US" i="1" dirty="0"/>
              <a:t>Q</a:t>
            </a:r>
            <a:r>
              <a:rPr lang="en-US" i="1" baseline="-25000" dirty="0"/>
              <a:t>S</a:t>
            </a:r>
            <a:r>
              <a:rPr lang="pl-PL" dirty="0"/>
              <a:t> &lt; </a:t>
            </a:r>
            <a:r>
              <a:rPr lang="en-US" i="1" dirty="0"/>
              <a:t>Q</a:t>
            </a:r>
            <a:r>
              <a:rPr lang="en-US" i="1" baseline="-25000" dirty="0"/>
              <a:t>D</a:t>
            </a:r>
            <a:r>
              <a:rPr lang="pl-PL" dirty="0"/>
              <a:t>)</a:t>
            </a:r>
          </a:p>
          <a:p>
            <a:pPr marL="0" lvl="1"/>
            <a:r>
              <a:rPr lang="pl-PL" dirty="0"/>
              <a:t>2. Presja na wzrost cen</a:t>
            </a:r>
          </a:p>
          <a:p>
            <a:pPr marL="0" lvl="1"/>
            <a:r>
              <a:rPr lang="pl-PL" dirty="0"/>
              <a:t>3. Rośnie podaż, maleje popyt</a:t>
            </a:r>
          </a:p>
          <a:p>
            <a:pPr marL="0" lvl="1"/>
            <a:r>
              <a:rPr lang="pl-PL" dirty="0"/>
              <a:t>4. …dopóki rynek nie osiągnie równowagi (</a:t>
            </a:r>
            <a:r>
              <a:rPr lang="en-US" i="1" dirty="0"/>
              <a:t>P</a:t>
            </a:r>
            <a:r>
              <a:rPr lang="en-US" i="1" baseline="-25000" dirty="0"/>
              <a:t>0</a:t>
            </a:r>
            <a:r>
              <a:rPr lang="pl-PL" dirty="0"/>
              <a:t> , </a:t>
            </a:r>
            <a:r>
              <a:rPr lang="en-US" i="1" dirty="0"/>
              <a:t>Q</a:t>
            </a:r>
            <a:r>
              <a:rPr lang="en-US" i="1" baseline="-25000" dirty="0"/>
              <a:t>0</a:t>
            </a:r>
            <a:r>
              <a:rPr lang="pl-PL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6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równowagi rynkowej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Cena równowagi wyznaczana przez siły popytu i podaży</a:t>
            </a:r>
          </a:p>
          <a:p>
            <a:r>
              <a:rPr lang="pl-PL" dirty="0"/>
              <a:t>Zmiana popytu i podaży powoduje zmiany równowagi</a:t>
            </a:r>
            <a:endParaRPr lang="en-GB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równowagi rynkowej</a:t>
            </a:r>
            <a:endParaRPr lang="en-GB" dirty="0"/>
          </a:p>
        </p:txBody>
      </p: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1858933" y="2087550"/>
            <a:ext cx="2849563" cy="3513137"/>
            <a:chOff x="3739" y="1355"/>
            <a:chExt cx="1795" cy="2213"/>
          </a:xfrm>
        </p:grpSpPr>
        <p:sp>
          <p:nvSpPr>
            <p:cNvPr id="5" name="Freeform 17"/>
            <p:cNvSpPr>
              <a:spLocks/>
            </p:cNvSpPr>
            <p:nvPr/>
          </p:nvSpPr>
          <p:spPr bwMode="auto">
            <a:xfrm>
              <a:off x="3739" y="1551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flat" cmpd="sng">
              <a:solidFill>
                <a:srgbClr val="9933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5307" y="1355"/>
              <a:ext cx="227" cy="250"/>
            </a:xfrm>
            <a:prstGeom prst="rect">
              <a:avLst/>
            </a:prstGeom>
            <a:noFill/>
            <a:ln w="127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S’</a:t>
              </a:r>
            </a:p>
          </p:txBody>
        </p:sp>
      </p:grp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468282" y="1719250"/>
            <a:ext cx="4178300" cy="4483100"/>
            <a:chOff x="2863" y="1123"/>
            <a:chExt cx="2632" cy="2824"/>
          </a:xfrm>
        </p:grpSpPr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120" y="1179"/>
              <a:ext cx="0" cy="25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3125" y="3722"/>
              <a:ext cx="2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2863" y="1123"/>
              <a:ext cx="19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P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5273" y="3697"/>
              <a:ext cx="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Q</a:t>
              </a:r>
            </a:p>
          </p:txBody>
        </p:sp>
      </p:grpSp>
      <p:grpSp>
        <p:nvGrpSpPr>
          <p:cNvPr id="12" name="Group 79"/>
          <p:cNvGrpSpPr>
            <a:grpSpLocks/>
          </p:cNvGrpSpPr>
          <p:nvPr/>
        </p:nvGrpSpPr>
        <p:grpSpPr bwMode="auto">
          <a:xfrm>
            <a:off x="1109632" y="1941500"/>
            <a:ext cx="2820987" cy="3565525"/>
            <a:chOff x="3267" y="1263"/>
            <a:chExt cx="1777" cy="2246"/>
          </a:xfrm>
        </p:grpSpPr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3267" y="1492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4844" y="1263"/>
              <a:ext cx="18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</a:t>
              </a:r>
            </a:p>
          </p:txBody>
        </p:sp>
      </p:grpSp>
      <p:grpSp>
        <p:nvGrpSpPr>
          <p:cNvPr id="15" name="Group 77"/>
          <p:cNvGrpSpPr>
            <a:grpSpLocks/>
          </p:cNvGrpSpPr>
          <p:nvPr/>
        </p:nvGrpSpPr>
        <p:grpSpPr bwMode="auto">
          <a:xfrm>
            <a:off x="1630332" y="1643050"/>
            <a:ext cx="2832100" cy="3336925"/>
            <a:chOff x="3595" y="1075"/>
            <a:chExt cx="1784" cy="2102"/>
          </a:xfrm>
        </p:grpSpPr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3746" y="1352"/>
              <a:ext cx="1633" cy="1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" y="485"/>
                </a:cxn>
                <a:cxn ang="0">
                  <a:pos x="682" y="994"/>
                </a:cxn>
                <a:cxn ang="0">
                  <a:pos x="1176" y="1530"/>
                </a:cxn>
                <a:cxn ang="0">
                  <a:pos x="1417" y="1731"/>
                </a:cxn>
                <a:cxn ang="0">
                  <a:pos x="1632" y="1824"/>
                </a:cxn>
              </a:cxnLst>
              <a:rect l="0" t="0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595" y="1075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</a:t>
              </a:r>
            </a:p>
          </p:txBody>
        </p:sp>
      </p:grpSp>
      <p:grpSp>
        <p:nvGrpSpPr>
          <p:cNvPr id="18" name="Group 68"/>
          <p:cNvGrpSpPr>
            <a:grpSpLocks/>
          </p:cNvGrpSpPr>
          <p:nvPr/>
        </p:nvGrpSpPr>
        <p:grpSpPr bwMode="auto">
          <a:xfrm>
            <a:off x="484158" y="3943337"/>
            <a:ext cx="3230563" cy="2270125"/>
            <a:chOff x="2852" y="2489"/>
            <a:chExt cx="2035" cy="1430"/>
          </a:xfrm>
        </p:grpSpPr>
        <p:sp>
          <p:nvSpPr>
            <p:cNvPr id="19" name="Line 4"/>
            <p:cNvSpPr>
              <a:spLocks noChangeShapeType="1"/>
            </p:cNvSpPr>
            <p:nvPr/>
          </p:nvSpPr>
          <p:spPr bwMode="auto">
            <a:xfrm>
              <a:off x="3147" y="2651"/>
              <a:ext cx="158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4734" y="2660"/>
              <a:ext cx="0" cy="10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852" y="2489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P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610" y="3669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Q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3</a:t>
              </a:r>
              <a:endParaRPr lang="en-US" sz="2000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67"/>
          <p:cNvGrpSpPr>
            <a:grpSpLocks/>
          </p:cNvGrpSpPr>
          <p:nvPr/>
        </p:nvGrpSpPr>
        <p:grpSpPr bwMode="auto">
          <a:xfrm>
            <a:off x="500033" y="3576626"/>
            <a:ext cx="2786063" cy="2636838"/>
            <a:chOff x="2915" y="2249"/>
            <a:chExt cx="1755" cy="1661"/>
          </a:xfrm>
        </p:grpSpPr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4505" y="2386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3147" y="2356"/>
              <a:ext cx="13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393" y="3660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Q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2915" y="2249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P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28" name="Line 65"/>
          <p:cNvSpPr>
            <a:spLocks noChangeShapeType="1"/>
          </p:cNvSpPr>
          <p:nvPr/>
        </p:nvSpPr>
        <p:spPr bwMode="auto">
          <a:xfrm flipV="1">
            <a:off x="3887757" y="2786050"/>
            <a:ext cx="492125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GB" sz="2000"/>
          </a:p>
        </p:txBody>
      </p:sp>
      <p:grpSp>
        <p:nvGrpSpPr>
          <p:cNvPr id="29" name="Group 73"/>
          <p:cNvGrpSpPr>
            <a:grpSpLocks/>
          </p:cNvGrpSpPr>
          <p:nvPr/>
        </p:nvGrpSpPr>
        <p:grpSpPr bwMode="auto">
          <a:xfrm>
            <a:off x="3090843" y="3748074"/>
            <a:ext cx="992189" cy="2465388"/>
            <a:chOff x="4515" y="2401"/>
            <a:chExt cx="625" cy="1553"/>
          </a:xfrm>
        </p:grpSpPr>
        <p:sp>
          <p:nvSpPr>
            <p:cNvPr id="30" name="Line 57"/>
            <p:cNvSpPr>
              <a:spLocks noChangeShapeType="1"/>
            </p:cNvSpPr>
            <p:nvPr/>
          </p:nvSpPr>
          <p:spPr bwMode="auto">
            <a:xfrm>
              <a:off x="4972" y="2424"/>
              <a:ext cx="0" cy="13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31" name="Rectangle 59"/>
            <p:cNvSpPr>
              <a:spLocks noChangeArrowheads="1"/>
            </p:cNvSpPr>
            <p:nvPr/>
          </p:nvSpPr>
          <p:spPr bwMode="auto">
            <a:xfrm>
              <a:off x="4863" y="3704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Q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2</a:t>
              </a:r>
              <a:endParaRPr 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32" name="Line 69"/>
            <p:cNvSpPr>
              <a:spLocks noChangeShapeType="1"/>
            </p:cNvSpPr>
            <p:nvPr/>
          </p:nvSpPr>
          <p:spPr bwMode="auto">
            <a:xfrm>
              <a:off x="4515" y="2401"/>
              <a:ext cx="45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GB" sz="2000"/>
            </a:p>
          </p:txBody>
        </p:sp>
      </p:grpSp>
      <p:sp>
        <p:nvSpPr>
          <p:cNvPr id="33" name="Rectangle 75"/>
          <p:cNvSpPr txBox="1">
            <a:spLocks noChangeArrowheads="1"/>
          </p:cNvSpPr>
          <p:nvPr/>
        </p:nvSpPr>
        <p:spPr>
          <a:xfrm>
            <a:off x="5064153" y="2427244"/>
            <a:ext cx="3794127" cy="364496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Spadek cen surowców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Przesunięcie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br>
              <a:rPr lang="pl-PL" sz="2100" dirty="0">
                <a:solidFill>
                  <a:schemeClr val="tx2"/>
                </a:solidFill>
              </a:rPr>
            </a:br>
            <a:r>
              <a:rPr lang="pl-PL" sz="2100" dirty="0">
                <a:solidFill>
                  <a:schemeClr val="tx2"/>
                </a:solidFill>
              </a:rPr>
              <a:t>(wzrost podaży dla każdego poziomu ceny)</a:t>
            </a:r>
            <a:endParaRPr kumimoji="0" lang="en-US" sz="2100" b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lvl="1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pl-PL" sz="2100" dirty="0">
                <a:solidFill>
                  <a:schemeClr val="tx2"/>
                </a:solidFill>
              </a:rPr>
              <a:t>Dla starej ceny</a:t>
            </a:r>
            <a:r>
              <a:rPr lang="en-US" sz="2100" dirty="0">
                <a:solidFill>
                  <a:schemeClr val="tx2"/>
                </a:solidFill>
              </a:rPr>
              <a:t> </a:t>
            </a:r>
            <a:r>
              <a:rPr lang="en-US" sz="2100" i="1" dirty="0">
                <a:solidFill>
                  <a:schemeClr val="tx2"/>
                </a:solidFill>
              </a:rPr>
              <a:t>P</a:t>
            </a:r>
            <a:r>
              <a:rPr lang="en-US" sz="2100" baseline="-25000" dirty="0">
                <a:solidFill>
                  <a:schemeClr val="tx2"/>
                </a:solidFill>
              </a:rPr>
              <a:t>1</a:t>
            </a:r>
            <a:r>
              <a:rPr lang="en-US" sz="2100" dirty="0">
                <a:solidFill>
                  <a:schemeClr val="tx2"/>
                </a:solidFill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powstaje nadwyżka </a:t>
            </a:r>
            <a:r>
              <a:rPr lang="en-US" sz="2100" i="1" dirty="0">
                <a:solidFill>
                  <a:schemeClr val="tx2"/>
                </a:solidFill>
              </a:rPr>
              <a:t>Q</a:t>
            </a:r>
            <a:r>
              <a:rPr lang="en-US" sz="2100" baseline="-25000" dirty="0">
                <a:solidFill>
                  <a:schemeClr val="tx2"/>
                </a:solidFill>
              </a:rPr>
              <a:t>2</a:t>
            </a:r>
            <a:r>
              <a:rPr lang="pl-PL" sz="2100" dirty="0">
                <a:solidFill>
                  <a:schemeClr val="tx2"/>
                </a:solidFill>
              </a:rPr>
              <a:t> – </a:t>
            </a:r>
            <a:r>
              <a:rPr lang="en-US" sz="2100" i="1" dirty="0">
                <a:solidFill>
                  <a:schemeClr val="tx2"/>
                </a:solidFill>
              </a:rPr>
              <a:t>Q</a:t>
            </a:r>
            <a:r>
              <a:rPr lang="en-US" sz="2100" baseline="-25000" dirty="0">
                <a:solidFill>
                  <a:schemeClr val="tx2"/>
                </a:solidFill>
              </a:rPr>
              <a:t>1</a:t>
            </a:r>
            <a:endParaRPr kumimoji="0" lang="en-US" sz="2100" b="0" i="0" u="none" strike="noStrike" kern="1200" cap="none" spc="0" normalizeH="0" baseline="-2500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lvl="1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Rynek znajduje nową równowagę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lang="en-US" sz="2100" dirty="0">
                <a:solidFill>
                  <a:schemeClr val="tx2"/>
                </a:solidFill>
              </a:rPr>
              <a:t> ,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lang="pl-PL" sz="2100" dirty="0">
                <a:solidFill>
                  <a:schemeClr val="tx2"/>
                </a:solidFill>
              </a:rPr>
              <a:t>)</a:t>
            </a:r>
            <a:br>
              <a:rPr lang="pl-PL" sz="2100" dirty="0">
                <a:solidFill>
                  <a:schemeClr val="tx2"/>
                </a:solidFill>
              </a:rPr>
            </a:br>
            <a:endParaRPr lang="pl-PL" sz="2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równowagi rynkowej</a:t>
            </a:r>
            <a:endParaRPr lang="en-GB" dirty="0"/>
          </a:p>
        </p:txBody>
      </p: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2211357" y="1516049"/>
            <a:ext cx="2211388" cy="2714625"/>
            <a:chOff x="3896" y="1045"/>
            <a:chExt cx="1393" cy="1710"/>
          </a:xfrm>
        </p:grpSpPr>
        <p:sp>
          <p:nvSpPr>
            <p:cNvPr id="6" name="Freeform 22"/>
            <p:cNvSpPr>
              <a:spLocks/>
            </p:cNvSpPr>
            <p:nvPr/>
          </p:nvSpPr>
          <p:spPr bwMode="auto">
            <a:xfrm>
              <a:off x="4044" y="1285"/>
              <a:ext cx="1245" cy="14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8" y="447"/>
                </a:cxn>
                <a:cxn ang="0">
                  <a:pos x="581" y="915"/>
                </a:cxn>
                <a:cxn ang="0">
                  <a:pos x="1003" y="1409"/>
                </a:cxn>
                <a:cxn ang="0">
                  <a:pos x="1208" y="1594"/>
                </a:cxn>
                <a:cxn ang="0">
                  <a:pos x="1392" y="1680"/>
                </a:cxn>
              </a:cxnLst>
              <a:rect l="0" t="0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8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3896" y="1045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D’</a:t>
              </a:r>
            </a:p>
          </p:txBody>
        </p:sp>
      </p:grp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1009620" y="1797036"/>
            <a:ext cx="2820987" cy="3582988"/>
            <a:chOff x="3139" y="1222"/>
            <a:chExt cx="1777" cy="2257"/>
          </a:xfrm>
        </p:grpSpPr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3139" y="1462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4716" y="1222"/>
              <a:ext cx="18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</a:t>
              </a:r>
            </a:p>
          </p:txBody>
        </p:sp>
      </p:grp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1319182" y="1428736"/>
            <a:ext cx="2832100" cy="3354388"/>
            <a:chOff x="3334" y="990"/>
            <a:chExt cx="1784" cy="2113"/>
          </a:xfrm>
        </p:grpSpPr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3485" y="1278"/>
              <a:ext cx="1633" cy="1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" y="485"/>
                </a:cxn>
                <a:cxn ang="0">
                  <a:pos x="682" y="994"/>
                </a:cxn>
                <a:cxn ang="0">
                  <a:pos x="1176" y="1530"/>
                </a:cxn>
                <a:cxn ang="0">
                  <a:pos x="1417" y="1731"/>
                </a:cxn>
                <a:cxn ang="0">
                  <a:pos x="1632" y="1824"/>
                </a:cxn>
              </a:cxnLst>
              <a:rect l="0" t="0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3334" y="990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</a:t>
              </a:r>
            </a:p>
          </p:txBody>
        </p:sp>
      </p:grpSp>
      <p:grpSp>
        <p:nvGrpSpPr>
          <p:cNvPr id="14" name="Group 55"/>
          <p:cNvGrpSpPr>
            <a:grpSpLocks/>
          </p:cNvGrpSpPr>
          <p:nvPr/>
        </p:nvGrpSpPr>
        <p:grpSpPr bwMode="auto">
          <a:xfrm>
            <a:off x="214283" y="3005124"/>
            <a:ext cx="3357563" cy="3076575"/>
            <a:chOff x="3224" y="1285"/>
            <a:chExt cx="2115" cy="1938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3546" y="1436"/>
              <a:ext cx="164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5173" y="1438"/>
              <a:ext cx="0" cy="155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062" y="2973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Q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3</a:t>
              </a:r>
              <a:endParaRPr 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25"/>
            <p:cNvSpPr>
              <a:spLocks noChangeArrowheads="1"/>
            </p:cNvSpPr>
            <p:nvPr/>
          </p:nvSpPr>
          <p:spPr bwMode="auto">
            <a:xfrm>
              <a:off x="3224" y="1285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19" name="Group 57"/>
          <p:cNvGrpSpPr>
            <a:grpSpLocks/>
          </p:cNvGrpSpPr>
          <p:nvPr/>
        </p:nvGrpSpPr>
        <p:grpSpPr bwMode="auto">
          <a:xfrm>
            <a:off x="360332" y="1585899"/>
            <a:ext cx="4389438" cy="4519612"/>
            <a:chOff x="2730" y="1089"/>
            <a:chExt cx="2765" cy="2847"/>
          </a:xfrm>
        </p:grpSpPr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2942" y="1146"/>
              <a:ext cx="0" cy="25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2970" y="3689"/>
              <a:ext cx="2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>
              <a:off x="2730" y="1089"/>
              <a:ext cx="204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P</a:t>
              </a: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5273" y="3686"/>
              <a:ext cx="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Q</a:t>
              </a:r>
            </a:p>
          </p:txBody>
        </p:sp>
      </p:grpSp>
      <p:grpSp>
        <p:nvGrpSpPr>
          <p:cNvPr id="24" name="Group 56"/>
          <p:cNvGrpSpPr>
            <a:grpSpLocks/>
          </p:cNvGrpSpPr>
          <p:nvPr/>
        </p:nvGrpSpPr>
        <p:grpSpPr bwMode="auto">
          <a:xfrm>
            <a:off x="231745" y="3481374"/>
            <a:ext cx="2867025" cy="2595564"/>
            <a:chOff x="2139" y="1264"/>
            <a:chExt cx="1806" cy="1635"/>
          </a:xfrm>
        </p:grpSpPr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3799" y="1435"/>
              <a:ext cx="0" cy="12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 flipV="1">
              <a:off x="2461" y="1406"/>
              <a:ext cx="1360" cy="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3668" y="2649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Q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2139" y="1264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29" name="Group 62"/>
          <p:cNvGrpSpPr>
            <a:grpSpLocks/>
          </p:cNvGrpSpPr>
          <p:nvPr/>
        </p:nvGrpSpPr>
        <p:grpSpPr bwMode="auto">
          <a:xfrm>
            <a:off x="2936845" y="3708386"/>
            <a:ext cx="1104900" cy="2357438"/>
            <a:chOff x="4353" y="2426"/>
            <a:chExt cx="696" cy="1485"/>
          </a:xfrm>
        </p:grpSpPr>
        <p:sp>
          <p:nvSpPr>
            <p:cNvPr id="30" name="Rectangle 46"/>
            <p:cNvSpPr>
              <a:spLocks noChangeArrowheads="1"/>
            </p:cNvSpPr>
            <p:nvPr/>
          </p:nvSpPr>
          <p:spPr bwMode="auto">
            <a:xfrm>
              <a:off x="4743" y="3663"/>
              <a:ext cx="30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1" name="Line 60"/>
            <p:cNvSpPr>
              <a:spLocks noChangeShapeType="1"/>
            </p:cNvSpPr>
            <p:nvPr/>
          </p:nvSpPr>
          <p:spPr bwMode="auto">
            <a:xfrm flipV="1">
              <a:off x="4353" y="2426"/>
              <a:ext cx="51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GB" sz="2000"/>
            </a:p>
          </p:txBody>
        </p:sp>
        <p:sp>
          <p:nvSpPr>
            <p:cNvPr id="32" name="Line 61"/>
            <p:cNvSpPr>
              <a:spLocks noChangeShapeType="1"/>
            </p:cNvSpPr>
            <p:nvPr/>
          </p:nvSpPr>
          <p:spPr bwMode="auto">
            <a:xfrm>
              <a:off x="4859" y="2426"/>
              <a:ext cx="0" cy="12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GB" sz="2000"/>
            </a:p>
          </p:txBody>
        </p:sp>
      </p:grpSp>
      <p:sp>
        <p:nvSpPr>
          <p:cNvPr id="33" name="Rectangle 75"/>
          <p:cNvSpPr txBox="1">
            <a:spLocks noChangeArrowheads="1"/>
          </p:cNvSpPr>
          <p:nvPr/>
        </p:nvSpPr>
        <p:spPr>
          <a:xfrm>
            <a:off x="5064153" y="2285992"/>
            <a:ext cx="3794127" cy="32163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Wzrost dochodu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Przesunięcie 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pl-PL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pl-PL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l-PL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(wzrost</a:t>
            </a:r>
            <a:r>
              <a:rPr kumimoji="0" lang="pl-PL" sz="2100" b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popytu dla każdego poziomu ceny)</a:t>
            </a:r>
            <a:endParaRPr kumimoji="0" lang="en-US" sz="2100" b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lvl="1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pl-PL" sz="2100" dirty="0">
                <a:solidFill>
                  <a:schemeClr val="tx2"/>
                </a:solidFill>
              </a:rPr>
              <a:t>Dla starej ceny</a:t>
            </a:r>
            <a:r>
              <a:rPr lang="en-US" sz="2100" dirty="0">
                <a:solidFill>
                  <a:schemeClr val="tx2"/>
                </a:solidFill>
              </a:rPr>
              <a:t> </a:t>
            </a:r>
            <a:r>
              <a:rPr lang="en-US" sz="2100" i="1" dirty="0">
                <a:solidFill>
                  <a:schemeClr val="tx2"/>
                </a:solidFill>
              </a:rPr>
              <a:t>P</a:t>
            </a:r>
            <a:r>
              <a:rPr lang="en-US" sz="2100" baseline="-25000" dirty="0">
                <a:solidFill>
                  <a:schemeClr val="tx2"/>
                </a:solidFill>
              </a:rPr>
              <a:t>1</a:t>
            </a:r>
            <a:r>
              <a:rPr lang="en-US" sz="2100" dirty="0">
                <a:solidFill>
                  <a:schemeClr val="tx2"/>
                </a:solidFill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powstaje niedobór </a:t>
            </a:r>
            <a:r>
              <a:rPr lang="en-US" sz="2100" i="1" dirty="0">
                <a:solidFill>
                  <a:schemeClr val="tx2"/>
                </a:solidFill>
              </a:rPr>
              <a:t>Q</a:t>
            </a:r>
            <a:r>
              <a:rPr lang="en-US" sz="2100" baseline="-25000" dirty="0">
                <a:solidFill>
                  <a:schemeClr val="tx2"/>
                </a:solidFill>
              </a:rPr>
              <a:t>2</a:t>
            </a:r>
            <a:r>
              <a:rPr lang="pl-PL" sz="2100" dirty="0">
                <a:solidFill>
                  <a:schemeClr val="tx2"/>
                </a:solidFill>
              </a:rPr>
              <a:t> – </a:t>
            </a:r>
            <a:r>
              <a:rPr lang="en-US" sz="2100" i="1" dirty="0">
                <a:solidFill>
                  <a:schemeClr val="tx2"/>
                </a:solidFill>
              </a:rPr>
              <a:t>Q</a:t>
            </a:r>
            <a:r>
              <a:rPr lang="en-US" sz="2100" baseline="-25000" dirty="0">
                <a:solidFill>
                  <a:schemeClr val="tx2"/>
                </a:solidFill>
              </a:rPr>
              <a:t>1</a:t>
            </a:r>
            <a:endParaRPr kumimoji="0" lang="en-US" sz="2100" b="0" i="0" u="none" strike="noStrike" kern="1200" cap="none" spc="0" normalizeH="0" baseline="-2500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lvl="1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Rynek znajduje nową równowagę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lang="en-US" sz="2100" dirty="0">
                <a:solidFill>
                  <a:schemeClr val="tx2"/>
                </a:solidFill>
              </a:rPr>
              <a:t> , </a:t>
            </a:r>
            <a:r>
              <a:rPr kumimoji="0" lang="en-US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100" b="0" i="0" u="none" strike="noStrike" kern="1200" cap="none" spc="0" normalizeH="0" baseline="-25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lang="pl-PL" sz="2100" dirty="0">
                <a:solidFill>
                  <a:schemeClr val="tx2"/>
                </a:solidFill>
              </a:rPr>
              <a:t>)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równowagi rynkowej</a:t>
            </a:r>
            <a:endParaRPr lang="en-GB" dirty="0"/>
          </a:p>
        </p:txBody>
      </p: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378045" y="1679562"/>
            <a:ext cx="2124075" cy="2732087"/>
            <a:chOff x="4154" y="1167"/>
            <a:chExt cx="1338" cy="1721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4291" y="1407"/>
              <a:ext cx="1201" cy="14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8" y="447"/>
                </a:cxn>
                <a:cxn ang="0">
                  <a:pos x="581" y="915"/>
                </a:cxn>
                <a:cxn ang="0">
                  <a:pos x="1003" y="1409"/>
                </a:cxn>
                <a:cxn ang="0">
                  <a:pos x="1208" y="1594"/>
                </a:cxn>
                <a:cxn ang="0">
                  <a:pos x="1392" y="1680"/>
                </a:cxn>
              </a:cxnLst>
              <a:rect l="0" t="0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8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7" name="Rectangle 22"/>
            <p:cNvSpPr>
              <a:spLocks noChangeArrowheads="1"/>
            </p:cNvSpPr>
            <p:nvPr/>
          </p:nvSpPr>
          <p:spPr bwMode="auto">
            <a:xfrm>
              <a:off x="4154" y="1167"/>
              <a:ext cx="25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D’</a:t>
              </a:r>
            </a:p>
          </p:txBody>
        </p: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1543021" y="1855774"/>
            <a:ext cx="2957513" cy="3582988"/>
            <a:chOff x="3628" y="1278"/>
            <a:chExt cx="1863" cy="2257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3628" y="1518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flat" cmpd="sng">
              <a:solidFill>
                <a:srgbClr val="9933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>
              <a:off x="5264" y="1278"/>
              <a:ext cx="22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S’</a:t>
              </a:r>
            </a:p>
          </p:txBody>
        </p:sp>
      </p:grp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328583" y="1609712"/>
            <a:ext cx="4178300" cy="4500562"/>
            <a:chOff x="2863" y="1123"/>
            <a:chExt cx="2632" cy="2835"/>
          </a:xfrm>
        </p:grpSpPr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120" y="1179"/>
              <a:ext cx="0" cy="254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125" y="3722"/>
              <a:ext cx="2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863" y="1123"/>
              <a:ext cx="19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P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5273" y="3708"/>
              <a:ext cx="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Q</a:t>
              </a:r>
            </a:p>
          </p:txBody>
        </p:sp>
      </p:grpSp>
      <p:grpSp>
        <p:nvGrpSpPr>
          <p:cNvPr id="16" name="Group 50"/>
          <p:cNvGrpSpPr>
            <a:grpSpLocks/>
          </p:cNvGrpSpPr>
          <p:nvPr/>
        </p:nvGrpSpPr>
        <p:grpSpPr bwMode="auto">
          <a:xfrm>
            <a:off x="1233458" y="1731949"/>
            <a:ext cx="2820987" cy="3582988"/>
            <a:chOff x="3433" y="1200"/>
            <a:chExt cx="1777" cy="2257"/>
          </a:xfrm>
        </p:grpSpPr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3433" y="1440"/>
              <a:ext cx="1777" cy="2017"/>
            </a:xfrm>
            <a:custGeom>
              <a:avLst/>
              <a:gdLst/>
              <a:ahLst/>
              <a:cxnLst>
                <a:cxn ang="0">
                  <a:pos x="0" y="2016"/>
                </a:cxn>
                <a:cxn ang="0">
                  <a:pos x="472" y="1628"/>
                </a:cxn>
                <a:cxn ang="0">
                  <a:pos x="968" y="1174"/>
                </a:cxn>
                <a:cxn ang="0">
                  <a:pos x="1490" y="563"/>
                </a:cxn>
                <a:cxn ang="0">
                  <a:pos x="1685" y="266"/>
                </a:cxn>
                <a:cxn ang="0">
                  <a:pos x="1776" y="0"/>
                </a:cxn>
              </a:cxnLst>
              <a:rect l="0" t="0" r="r" b="b"/>
              <a:pathLst>
                <a:path w="1777" h="2017">
                  <a:moveTo>
                    <a:pt x="0" y="2016"/>
                  </a:moveTo>
                  <a:lnTo>
                    <a:pt x="472" y="1628"/>
                  </a:lnTo>
                  <a:lnTo>
                    <a:pt x="968" y="1174"/>
                  </a:lnTo>
                  <a:lnTo>
                    <a:pt x="1490" y="563"/>
                  </a:lnTo>
                  <a:lnTo>
                    <a:pt x="1685" y="266"/>
                  </a:lnTo>
                  <a:lnTo>
                    <a:pt x="1776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5021" y="1200"/>
              <a:ext cx="188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</a:t>
              </a:r>
            </a:p>
          </p:txBody>
        </p:sp>
      </p:grpSp>
      <p:grpSp>
        <p:nvGrpSpPr>
          <p:cNvPr id="19" name="Group 43"/>
          <p:cNvGrpSpPr>
            <a:grpSpLocks/>
          </p:cNvGrpSpPr>
          <p:nvPr/>
        </p:nvGrpSpPr>
        <p:grpSpPr bwMode="auto">
          <a:xfrm>
            <a:off x="285721" y="3200387"/>
            <a:ext cx="3487738" cy="2941637"/>
            <a:chOff x="3246" y="920"/>
            <a:chExt cx="2197" cy="1853"/>
          </a:xfrm>
        </p:grpSpPr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3568" y="1119"/>
              <a:ext cx="177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3246" y="920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5166" y="2523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5330" y="1128"/>
              <a:ext cx="0" cy="140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1503333" y="1500174"/>
            <a:ext cx="2814637" cy="3354388"/>
            <a:chOff x="3603" y="1054"/>
            <a:chExt cx="1773" cy="2113"/>
          </a:xfrm>
        </p:grpSpPr>
        <p:sp>
          <p:nvSpPr>
            <p:cNvPr id="25" name="Freeform 8"/>
            <p:cNvSpPr>
              <a:spLocks/>
            </p:cNvSpPr>
            <p:nvPr/>
          </p:nvSpPr>
          <p:spPr bwMode="auto">
            <a:xfrm>
              <a:off x="3743" y="1342"/>
              <a:ext cx="1633" cy="1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" y="485"/>
                </a:cxn>
                <a:cxn ang="0">
                  <a:pos x="682" y="994"/>
                </a:cxn>
                <a:cxn ang="0">
                  <a:pos x="1176" y="1530"/>
                </a:cxn>
                <a:cxn ang="0">
                  <a:pos x="1417" y="1731"/>
                </a:cxn>
                <a:cxn ang="0">
                  <a:pos x="1632" y="1824"/>
                </a:cxn>
              </a:cxnLst>
              <a:rect l="0" t="0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3603" y="1054"/>
              <a:ext cx="21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</a:t>
              </a:r>
            </a:p>
          </p:txBody>
        </p:sp>
      </p:grpSp>
      <p:grpSp>
        <p:nvGrpSpPr>
          <p:cNvPr id="27" name="Group 44"/>
          <p:cNvGrpSpPr>
            <a:grpSpLocks/>
          </p:cNvGrpSpPr>
          <p:nvPr/>
        </p:nvGrpSpPr>
        <p:grpSpPr bwMode="auto">
          <a:xfrm>
            <a:off x="303184" y="3509949"/>
            <a:ext cx="2878138" cy="2636838"/>
            <a:chOff x="3667" y="990"/>
            <a:chExt cx="1813" cy="1661"/>
          </a:xfrm>
        </p:grpSpPr>
        <p:sp>
          <p:nvSpPr>
            <p:cNvPr id="28" name="Line 4"/>
            <p:cNvSpPr>
              <a:spLocks noChangeShapeType="1"/>
            </p:cNvSpPr>
            <p:nvPr/>
          </p:nvSpPr>
          <p:spPr bwMode="auto">
            <a:xfrm>
              <a:off x="5354" y="1120"/>
              <a:ext cx="0" cy="12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3667" y="990"/>
              <a:ext cx="26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P</a:t>
              </a:r>
              <a:r>
                <a:rPr lang="en-US" sz="2000" i="1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3989" y="1119"/>
              <a:ext cx="134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5203" y="2401"/>
              <a:ext cx="2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Q</a:t>
              </a:r>
              <a:r>
                <a:rPr lang="en-US" sz="2000" i="1" baseline="-2500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32" name="Rectangle 75"/>
          <p:cNvSpPr txBox="1">
            <a:spLocks noChangeArrowheads="1"/>
          </p:cNvSpPr>
          <p:nvPr/>
        </p:nvSpPr>
        <p:spPr>
          <a:xfrm>
            <a:off x="4929191" y="2285992"/>
            <a:ext cx="3929090" cy="32163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Spadek cen surowców</a:t>
            </a:r>
            <a:r>
              <a:rPr kumimoji="0" lang="pl-PL" sz="25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 w</a:t>
            </a:r>
            <a:r>
              <a:rPr kumimoji="0" lang="pl-PL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zrost dochodu 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lvl="1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pl-PL" sz="2100" dirty="0">
                <a:solidFill>
                  <a:schemeClr val="tx2"/>
                </a:solidFill>
              </a:rPr>
              <a:t>Przesunięcie </a:t>
            </a:r>
            <a:r>
              <a:rPr lang="en-US" sz="2100" i="1" dirty="0">
                <a:solidFill>
                  <a:schemeClr val="tx2"/>
                </a:solidFill>
              </a:rPr>
              <a:t>S</a:t>
            </a:r>
            <a:r>
              <a:rPr lang="en-US" sz="2100" dirty="0">
                <a:solidFill>
                  <a:schemeClr val="tx2"/>
                </a:solidFill>
              </a:rPr>
              <a:t> </a:t>
            </a:r>
            <a:r>
              <a:rPr lang="pl-PL" sz="2100" dirty="0">
                <a:solidFill>
                  <a:schemeClr val="tx2"/>
                </a:solidFill>
              </a:rPr>
              <a:t>do </a:t>
            </a:r>
            <a:r>
              <a:rPr lang="en-US" sz="2100" i="1" dirty="0">
                <a:solidFill>
                  <a:schemeClr val="tx2"/>
                </a:solidFill>
              </a:rPr>
              <a:t>S</a:t>
            </a:r>
            <a:r>
              <a:rPr lang="en-US" sz="2100" dirty="0">
                <a:solidFill>
                  <a:schemeClr val="tx2"/>
                </a:solidFill>
              </a:rPr>
              <a:t>’</a:t>
            </a:r>
            <a:endParaRPr kumimoji="0" lang="pl-PL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Przesunięcie 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</a:t>
            </a:r>
            <a:r>
              <a:rPr kumimoji="0" lang="pl-PL" sz="2100" b="0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pl-PL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pl-PL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Nowa równowaga zależy od:</a:t>
            </a:r>
          </a:p>
          <a:p>
            <a:pPr marL="1005840" lvl="2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lang="pl-PL" sz="2100" i="0" dirty="0">
                <a:solidFill>
                  <a:schemeClr val="tx2"/>
                </a:solidFill>
              </a:rPr>
              <a:t>Kształtu krzywych</a:t>
            </a:r>
          </a:p>
          <a:p>
            <a:pPr marL="1005840" lvl="2" indent="-27432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kumimoji="0" lang="pl-PL" sz="2100" b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Ich</a:t>
            </a:r>
            <a:r>
              <a:rPr kumimoji="0" lang="pl-PL" sz="2100" b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relatywnych przesunięć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Podręczniki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9396" name="Picture 4" descr="http://ecsmedia.pl/c/mikroekonomia-kurs-sredni-ujecie-nowoczesne-b-iext239359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3692097" cy="5039892"/>
          </a:xfrm>
          <a:prstGeom prst="rect">
            <a:avLst/>
          </a:prstGeom>
          <a:noFill/>
        </p:spPr>
      </p:pic>
      <p:pic>
        <p:nvPicPr>
          <p:cNvPr id="59398" name="Picture 6" descr="http://s1.fotowrzut.pl/BFY42C0ULB/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196752"/>
            <a:ext cx="3532178" cy="50459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wykształcenie wyższe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Realna cena wyższego wykształcenia w USA wzrosła pomiędzy </a:t>
            </a:r>
            <a:r>
              <a:rPr lang="en-US" dirty="0"/>
              <a:t>1970 </a:t>
            </a:r>
            <a:r>
              <a:rPr lang="pl-PL" dirty="0"/>
              <a:t>a</a:t>
            </a:r>
            <a:r>
              <a:rPr lang="en-US" dirty="0"/>
              <a:t> 200</a:t>
            </a:r>
            <a:r>
              <a:rPr lang="pl-PL" dirty="0"/>
              <a:t>8 rokiem o </a:t>
            </a:r>
            <a:r>
              <a:rPr lang="en-US" dirty="0"/>
              <a:t>55</a:t>
            </a:r>
            <a:r>
              <a:rPr lang="pl-PL" dirty="0"/>
              <a:t>%</a:t>
            </a:r>
            <a:endParaRPr lang="en-US" dirty="0"/>
          </a:p>
          <a:p>
            <a:pPr lvl="1"/>
            <a:r>
              <a:rPr lang="pl-PL" dirty="0"/>
              <a:t>Wzrósł (realnie) koszt nowoczesnych sal wykładowych i wzrosły (realnie) płace </a:t>
            </a:r>
            <a:r>
              <a:rPr lang="en-US" dirty="0"/>
              <a:t>– </a:t>
            </a:r>
            <a:r>
              <a:rPr lang="pl-PL" dirty="0"/>
              <a:t>przesunięcie krzywej podaży w lewo</a:t>
            </a:r>
            <a:endParaRPr lang="en-US" dirty="0"/>
          </a:p>
          <a:p>
            <a:pPr lvl="1"/>
            <a:r>
              <a:rPr lang="pl-PL" dirty="0"/>
              <a:t>Wzrósł współczynnik </a:t>
            </a:r>
            <a:r>
              <a:rPr lang="pl-PL" dirty="0" err="1"/>
              <a:t>skolaryzacji</a:t>
            </a:r>
            <a:r>
              <a:rPr lang="pl-PL" dirty="0"/>
              <a:t> i popyt na studia – przesunięcie popytu w prawo</a:t>
            </a:r>
          </a:p>
          <a:p>
            <a:endParaRPr lang="en-US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wykształcenie wyższe</a:t>
            </a:r>
            <a:endParaRPr lang="en-GB" dirty="0"/>
          </a:p>
        </p:txBody>
      </p: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301596" y="1362060"/>
            <a:ext cx="9199574" cy="5138739"/>
            <a:chOff x="298" y="856"/>
            <a:chExt cx="5795" cy="3237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1404" y="3760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068" y="3649"/>
              <a:ext cx="2025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Q (million</a:t>
              </a:r>
              <a:r>
                <a:rPr lang="pl-PL" sz="2000" dirty="0">
                  <a:solidFill>
                    <a:schemeClr val="tx1"/>
                  </a:solidFill>
                </a:rPr>
                <a:t>y studentów</a:t>
              </a:r>
              <a:r>
                <a:rPr lang="en-US" sz="2000" dirty="0">
                  <a:solidFill>
                    <a:schemeClr val="tx1"/>
                  </a:solidFill>
                </a:rPr>
                <a:t>)</a:t>
              </a:r>
            </a:p>
            <a:p>
              <a:pPr algn="r"/>
              <a:r>
                <a:rPr lang="en-US" sz="2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" y="856"/>
              <a:ext cx="1057" cy="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/>
              <a:r>
                <a:rPr lang="en-US" sz="2000" i="1" dirty="0">
                  <a:solidFill>
                    <a:schemeClr val="tx1"/>
                  </a:solidFill>
                </a:rPr>
                <a:t>P</a:t>
              </a:r>
              <a:endParaRPr lang="pl-PL" sz="2000" i="1" dirty="0">
                <a:solidFill>
                  <a:schemeClr val="tx1"/>
                </a:solidFill>
              </a:endParaRPr>
            </a:p>
            <a:p>
              <a:pPr algn="r"/>
              <a:r>
                <a:rPr lang="pl-PL" sz="2000" dirty="0"/>
                <a:t>(roczny </a:t>
              </a:r>
              <a:br>
                <a:rPr lang="pl-PL" sz="2000" dirty="0"/>
              </a:br>
              <a:r>
                <a:rPr lang="pl-PL" sz="2000" dirty="0"/>
                <a:t>koszt studiów)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45"/>
          <p:cNvGrpSpPr>
            <a:grpSpLocks/>
          </p:cNvGrpSpPr>
          <p:nvPr/>
        </p:nvGrpSpPr>
        <p:grpSpPr bwMode="auto">
          <a:xfrm>
            <a:off x="2281208" y="1984360"/>
            <a:ext cx="3722687" cy="3586163"/>
            <a:chOff x="1545" y="1248"/>
            <a:chExt cx="2345" cy="2259"/>
          </a:xfrm>
        </p:grpSpPr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1545" y="1248"/>
              <a:ext cx="1873" cy="2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0" y="587"/>
                </a:cxn>
                <a:cxn ang="0">
                  <a:pos x="782" y="1203"/>
                </a:cxn>
                <a:cxn ang="0">
                  <a:pos x="1349" y="1852"/>
                </a:cxn>
                <a:cxn ang="0">
                  <a:pos x="1625" y="2095"/>
                </a:cxn>
                <a:cxn ang="0">
                  <a:pos x="1872" y="2208"/>
                </a:cxn>
              </a:cxnLst>
              <a:rect l="0" t="0" r="r" b="b"/>
              <a:pathLst>
                <a:path w="1873" h="2209">
                  <a:moveTo>
                    <a:pt x="0" y="0"/>
                  </a:moveTo>
                  <a:lnTo>
                    <a:pt x="360" y="587"/>
                  </a:lnTo>
                  <a:lnTo>
                    <a:pt x="782" y="1203"/>
                  </a:lnTo>
                  <a:lnTo>
                    <a:pt x="1349" y="1852"/>
                  </a:lnTo>
                  <a:lnTo>
                    <a:pt x="1625" y="2095"/>
                  </a:lnTo>
                  <a:lnTo>
                    <a:pt x="1872" y="2208"/>
                  </a:lnTo>
                </a:path>
              </a:pathLst>
            </a:custGeom>
            <a:noFill/>
            <a:ln w="50800" cap="rnd" cmpd="sng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458" y="3257"/>
              <a:ext cx="43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</a:t>
              </a:r>
              <a:r>
                <a:rPr lang="en-US" sz="2000" baseline="-25000">
                  <a:solidFill>
                    <a:schemeClr val="tx1"/>
                  </a:solidFill>
                </a:rPr>
                <a:t>1970</a:t>
              </a:r>
            </a:p>
          </p:txBody>
        </p:sp>
      </p:grpSp>
      <p:grpSp>
        <p:nvGrpSpPr>
          <p:cNvPr id="15" name="Group 47"/>
          <p:cNvGrpSpPr>
            <a:grpSpLocks/>
          </p:cNvGrpSpPr>
          <p:nvPr/>
        </p:nvGrpSpPr>
        <p:grpSpPr bwMode="auto">
          <a:xfrm>
            <a:off x="1984345" y="2909873"/>
            <a:ext cx="4748213" cy="2416175"/>
            <a:chOff x="1358" y="1831"/>
            <a:chExt cx="2991" cy="1522"/>
          </a:xfrm>
        </p:grpSpPr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1358" y="2104"/>
              <a:ext cx="2545" cy="1249"/>
            </a:xfrm>
            <a:custGeom>
              <a:avLst/>
              <a:gdLst/>
              <a:ahLst/>
              <a:cxnLst>
                <a:cxn ang="0">
                  <a:pos x="0" y="1248"/>
                </a:cxn>
                <a:cxn ang="0">
                  <a:pos x="676" y="1008"/>
                </a:cxn>
                <a:cxn ang="0">
                  <a:pos x="1386" y="727"/>
                </a:cxn>
                <a:cxn ang="0">
                  <a:pos x="2134" y="349"/>
                </a:cxn>
                <a:cxn ang="0">
                  <a:pos x="2414" y="165"/>
                </a:cxn>
                <a:cxn ang="0">
                  <a:pos x="2544" y="0"/>
                </a:cxn>
              </a:cxnLst>
              <a:rect l="0" t="0" r="r" b="b"/>
              <a:pathLst>
                <a:path w="2545" h="1249">
                  <a:moveTo>
                    <a:pt x="0" y="1248"/>
                  </a:moveTo>
                  <a:lnTo>
                    <a:pt x="676" y="1008"/>
                  </a:lnTo>
                  <a:lnTo>
                    <a:pt x="1386" y="727"/>
                  </a:lnTo>
                  <a:lnTo>
                    <a:pt x="2134" y="349"/>
                  </a:lnTo>
                  <a:lnTo>
                    <a:pt x="2414" y="165"/>
                  </a:lnTo>
                  <a:lnTo>
                    <a:pt x="2544" y="0"/>
                  </a:lnTo>
                </a:path>
              </a:pathLst>
            </a:custGeom>
            <a:noFill/>
            <a:ln w="50800" cap="flat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3943" y="1831"/>
              <a:ext cx="40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</a:t>
              </a:r>
              <a:r>
                <a:rPr lang="en-US" sz="2000" baseline="-25000">
                  <a:solidFill>
                    <a:schemeClr val="tx1"/>
                  </a:solidFill>
                </a:rPr>
                <a:t>1970</a:t>
              </a:r>
            </a:p>
          </p:txBody>
        </p:sp>
      </p:grpSp>
      <p:grpSp>
        <p:nvGrpSpPr>
          <p:cNvPr id="18" name="Group 48"/>
          <p:cNvGrpSpPr>
            <a:grpSpLocks/>
          </p:cNvGrpSpPr>
          <p:nvPr/>
        </p:nvGrpSpPr>
        <p:grpSpPr bwMode="auto">
          <a:xfrm>
            <a:off x="2270095" y="1357298"/>
            <a:ext cx="3833813" cy="3060700"/>
            <a:chOff x="1538" y="853"/>
            <a:chExt cx="2415" cy="1928"/>
          </a:xfrm>
        </p:grpSpPr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1538" y="1100"/>
              <a:ext cx="2305" cy="1681"/>
            </a:xfrm>
            <a:custGeom>
              <a:avLst/>
              <a:gdLst/>
              <a:ahLst/>
              <a:cxnLst>
                <a:cxn ang="0">
                  <a:pos x="0" y="1680"/>
                </a:cxn>
                <a:cxn ang="0">
                  <a:pos x="613" y="1357"/>
                </a:cxn>
                <a:cxn ang="0">
                  <a:pos x="1255" y="978"/>
                </a:cxn>
                <a:cxn ang="0">
                  <a:pos x="1933" y="469"/>
                </a:cxn>
                <a:cxn ang="0">
                  <a:pos x="2186" y="222"/>
                </a:cxn>
                <a:cxn ang="0">
                  <a:pos x="2304" y="0"/>
                </a:cxn>
              </a:cxnLst>
              <a:rect l="0" t="0" r="r" b="b"/>
              <a:pathLst>
                <a:path w="2305" h="1681">
                  <a:moveTo>
                    <a:pt x="0" y="1680"/>
                  </a:moveTo>
                  <a:lnTo>
                    <a:pt x="613" y="1357"/>
                  </a:lnTo>
                  <a:lnTo>
                    <a:pt x="1255" y="978"/>
                  </a:lnTo>
                  <a:lnTo>
                    <a:pt x="1933" y="469"/>
                  </a:lnTo>
                  <a:lnTo>
                    <a:pt x="2186" y="222"/>
                  </a:lnTo>
                  <a:lnTo>
                    <a:pt x="2304" y="0"/>
                  </a:lnTo>
                </a:path>
              </a:pathLst>
            </a:custGeom>
            <a:noFill/>
            <a:ln w="50800" cap="flat" cmpd="sng">
              <a:solidFill>
                <a:srgbClr val="9933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auto">
            <a:xfrm>
              <a:off x="3547" y="853"/>
              <a:ext cx="40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S</a:t>
              </a:r>
              <a:r>
                <a:rPr lang="en-US" sz="2000" baseline="-25000" dirty="0">
                  <a:solidFill>
                    <a:schemeClr val="tx1"/>
                  </a:solidFill>
                </a:rPr>
                <a:t>200</a:t>
              </a:r>
              <a:r>
                <a:rPr lang="pl-PL" sz="2000" baseline="-25000" dirty="0">
                  <a:solidFill>
                    <a:schemeClr val="tx1"/>
                  </a:solidFill>
                </a:rPr>
                <a:t>8</a:t>
              </a:r>
              <a:endParaRPr lang="en-US" sz="20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46"/>
          <p:cNvGrpSpPr>
            <a:grpSpLocks/>
          </p:cNvGrpSpPr>
          <p:nvPr/>
        </p:nvGrpSpPr>
        <p:grpSpPr bwMode="auto">
          <a:xfrm>
            <a:off x="3808383" y="1636698"/>
            <a:ext cx="3875087" cy="3890962"/>
            <a:chOff x="2507" y="1029"/>
            <a:chExt cx="2441" cy="2451"/>
          </a:xfrm>
        </p:grpSpPr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507" y="1029"/>
              <a:ext cx="2257" cy="21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4" y="574"/>
                </a:cxn>
                <a:cxn ang="0">
                  <a:pos x="942" y="1177"/>
                </a:cxn>
                <a:cxn ang="0">
                  <a:pos x="1626" y="1812"/>
                </a:cxn>
                <a:cxn ang="0">
                  <a:pos x="1958" y="2049"/>
                </a:cxn>
                <a:cxn ang="0">
                  <a:pos x="2256" y="2160"/>
                </a:cxn>
              </a:cxnLst>
              <a:rect l="0" t="0" r="r" b="b"/>
              <a:pathLst>
                <a:path w="2257" h="2161">
                  <a:moveTo>
                    <a:pt x="0" y="0"/>
                  </a:moveTo>
                  <a:lnTo>
                    <a:pt x="434" y="574"/>
                  </a:lnTo>
                  <a:lnTo>
                    <a:pt x="942" y="1177"/>
                  </a:lnTo>
                  <a:lnTo>
                    <a:pt x="1626" y="1812"/>
                  </a:lnTo>
                  <a:lnTo>
                    <a:pt x="1958" y="2049"/>
                  </a:lnTo>
                  <a:lnTo>
                    <a:pt x="2256" y="2160"/>
                  </a:lnTo>
                </a:path>
              </a:pathLst>
            </a:custGeom>
            <a:noFill/>
            <a:ln w="50800" cap="flat" cmpd="sng">
              <a:solidFill>
                <a:srgbClr val="0000FF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4516" y="3230"/>
              <a:ext cx="43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D</a:t>
              </a:r>
              <a:r>
                <a:rPr lang="en-US" sz="2000" baseline="-25000" dirty="0">
                  <a:solidFill>
                    <a:schemeClr val="tx1"/>
                  </a:solidFill>
                </a:rPr>
                <a:t>200</a:t>
              </a:r>
              <a:r>
                <a:rPr lang="pl-PL" sz="2000" baseline="-25000" dirty="0">
                  <a:solidFill>
                    <a:schemeClr val="tx1"/>
                  </a:solidFill>
                </a:rPr>
                <a:t>8</a:t>
              </a:r>
              <a:endParaRPr lang="en-US" sz="20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42"/>
          <p:cNvGrpSpPr>
            <a:grpSpLocks/>
          </p:cNvGrpSpPr>
          <p:nvPr/>
        </p:nvGrpSpPr>
        <p:grpSpPr bwMode="auto">
          <a:xfrm>
            <a:off x="1054070" y="2633648"/>
            <a:ext cx="4141788" cy="3749674"/>
            <a:chOff x="761" y="1625"/>
            <a:chExt cx="2609" cy="2362"/>
          </a:xfrm>
        </p:grpSpPr>
        <p:sp>
          <p:nvSpPr>
            <p:cNvPr id="25" name="Line 4"/>
            <p:cNvSpPr>
              <a:spLocks noChangeShapeType="1"/>
            </p:cNvSpPr>
            <p:nvPr/>
          </p:nvSpPr>
          <p:spPr bwMode="auto">
            <a:xfrm>
              <a:off x="3139" y="1840"/>
              <a:ext cx="13" cy="19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 flipH="1">
              <a:off x="1371" y="1776"/>
              <a:ext cx="17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761" y="1625"/>
              <a:ext cx="52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$</a:t>
              </a:r>
              <a:r>
                <a:rPr lang="pl-PL" sz="2000" dirty="0">
                  <a:solidFill>
                    <a:schemeClr val="tx1"/>
                  </a:solidFill>
                </a:rPr>
                <a:t>4573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969" y="3737"/>
              <a:ext cx="401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13</a:t>
              </a:r>
              <a:r>
                <a:rPr lang="pl-PL" sz="2000" dirty="0">
                  <a:solidFill>
                    <a:schemeClr val="tx1"/>
                  </a:solidFill>
                </a:rPr>
                <a:t>,</a:t>
              </a:r>
              <a:r>
                <a:rPr lang="en-US" sz="2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829426" y="2727316"/>
            <a:ext cx="2171730" cy="1344626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ctr"/>
            <a:r>
              <a:rPr lang="pl-PL" sz="2000" dirty="0">
                <a:solidFill>
                  <a:schemeClr val="tx1"/>
                </a:solidFill>
              </a:rPr>
              <a:t>Nowa równowaga osiągnięta dla ceny </a:t>
            </a:r>
            <a:r>
              <a:rPr lang="en-US" sz="2000" dirty="0">
                <a:solidFill>
                  <a:schemeClr val="tx1"/>
                </a:solidFill>
              </a:rPr>
              <a:t>$4573 </a:t>
            </a:r>
            <a:r>
              <a:rPr lang="pl-PL" sz="2000" dirty="0">
                <a:solidFill>
                  <a:schemeClr val="tx1"/>
                </a:solidFill>
              </a:rPr>
              <a:t>i ilości </a:t>
            </a:r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pl-PL" sz="2000" dirty="0">
                <a:solidFill>
                  <a:schemeClr val="tx1"/>
                </a:solidFill>
              </a:rPr>
              <a:t>3,2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pl-PL" sz="2000" dirty="0">
                <a:solidFill>
                  <a:schemeClr val="tx1"/>
                </a:solidFill>
              </a:rPr>
              <a:t>miliona studentów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0" name="Group 41"/>
          <p:cNvGrpSpPr>
            <a:grpSpLocks/>
          </p:cNvGrpSpPr>
          <p:nvPr/>
        </p:nvGrpSpPr>
        <p:grpSpPr bwMode="auto">
          <a:xfrm>
            <a:off x="1106458" y="4311636"/>
            <a:ext cx="3249613" cy="2073276"/>
            <a:chOff x="761" y="2681"/>
            <a:chExt cx="2047" cy="1306"/>
          </a:xfrm>
        </p:grpSpPr>
        <p:sp>
          <p:nvSpPr>
            <p:cNvPr id="31" name="Line 16"/>
            <p:cNvSpPr>
              <a:spLocks noChangeShapeType="1"/>
            </p:cNvSpPr>
            <p:nvPr/>
          </p:nvSpPr>
          <p:spPr bwMode="auto">
            <a:xfrm flipH="1">
              <a:off x="1371" y="2832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761" y="2681"/>
              <a:ext cx="52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$2530</a:t>
              </a:r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2489" y="3737"/>
              <a:ext cx="31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8</a:t>
              </a:r>
              <a:r>
                <a:rPr lang="pl-PL" sz="2000" dirty="0">
                  <a:solidFill>
                    <a:schemeClr val="tx1"/>
                  </a:solidFill>
                </a:rPr>
                <a:t>,</a:t>
              </a:r>
              <a:r>
                <a:rPr lang="en-US" sz="2000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2640" y="2859"/>
              <a:ext cx="0" cy="90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rynek miedzi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80" cy="4937760"/>
          </a:xfrm>
        </p:spPr>
        <p:txBody>
          <a:bodyPr/>
          <a:lstStyle/>
          <a:p>
            <a:r>
              <a:rPr lang="pl-PL" dirty="0"/>
              <a:t>Zużycie miedzi wzrosło ok. 100-krotnie między 1880 a 2008</a:t>
            </a:r>
          </a:p>
          <a:p>
            <a:r>
              <a:rPr lang="pl-PL" dirty="0"/>
              <a:t>Długookresowa realna cena miedzi pozostała na mniej więcej stałym poziomie</a:t>
            </a:r>
          </a:p>
          <a:p>
            <a:r>
              <a:rPr lang="pl-PL" dirty="0"/>
              <a:t>Dlaczego?</a:t>
            </a:r>
          </a:p>
          <a:p>
            <a:pPr lvl="1"/>
            <a:r>
              <a:rPr lang="pl-PL" dirty="0"/>
              <a:t>Popyt rósł, na skutek wzrostu światowej gospodarki</a:t>
            </a:r>
          </a:p>
          <a:p>
            <a:pPr lvl="1"/>
            <a:r>
              <a:rPr lang="pl-PL" dirty="0"/>
              <a:t>Podaż rosła, bo malały koszty produkcji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rynek miedzi</a:t>
            </a:r>
            <a:endParaRPr lang="en-GB" dirty="0"/>
          </a:p>
        </p:txBody>
      </p: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768319" y="1654160"/>
            <a:ext cx="5278438" cy="4013200"/>
            <a:chOff x="1392" y="1096"/>
            <a:chExt cx="3325" cy="2528"/>
          </a:xfrm>
        </p:grpSpPr>
        <p:sp>
          <p:nvSpPr>
            <p:cNvPr id="5" name="Freeform 20"/>
            <p:cNvSpPr>
              <a:spLocks/>
            </p:cNvSpPr>
            <p:nvPr/>
          </p:nvSpPr>
          <p:spPr bwMode="auto">
            <a:xfrm>
              <a:off x="1392" y="1392"/>
              <a:ext cx="3168" cy="1743"/>
            </a:xfrm>
            <a:custGeom>
              <a:avLst/>
              <a:gdLst/>
              <a:ahLst/>
              <a:cxnLst>
                <a:cxn ang="0">
                  <a:pos x="0" y="1742"/>
                </a:cxn>
                <a:cxn ang="0">
                  <a:pos x="58" y="1737"/>
                </a:cxn>
                <a:cxn ang="0">
                  <a:pos x="124" y="1732"/>
                </a:cxn>
                <a:cxn ang="0">
                  <a:pos x="197" y="1726"/>
                </a:cxn>
                <a:cxn ang="0">
                  <a:pos x="284" y="1721"/>
                </a:cxn>
                <a:cxn ang="0">
                  <a:pos x="379" y="1716"/>
                </a:cxn>
                <a:cxn ang="0">
                  <a:pos x="481" y="1711"/>
                </a:cxn>
                <a:cxn ang="0">
                  <a:pos x="700" y="1690"/>
                </a:cxn>
                <a:cxn ang="0">
                  <a:pos x="927" y="1670"/>
                </a:cxn>
                <a:cxn ang="0">
                  <a:pos x="1153" y="1639"/>
                </a:cxn>
                <a:cxn ang="0">
                  <a:pos x="1364" y="1602"/>
                </a:cxn>
                <a:cxn ang="0">
                  <a:pos x="1459" y="1582"/>
                </a:cxn>
                <a:cxn ang="0">
                  <a:pos x="1547" y="1556"/>
                </a:cxn>
                <a:cxn ang="0">
                  <a:pos x="1707" y="1499"/>
                </a:cxn>
                <a:cxn ang="0">
                  <a:pos x="1868" y="1432"/>
                </a:cxn>
                <a:cxn ang="0">
                  <a:pos x="2021" y="1354"/>
                </a:cxn>
                <a:cxn ang="0">
                  <a:pos x="2167" y="1272"/>
                </a:cxn>
                <a:cxn ang="0">
                  <a:pos x="2299" y="1184"/>
                </a:cxn>
                <a:cxn ang="0">
                  <a:pos x="2430" y="1091"/>
                </a:cxn>
                <a:cxn ang="0">
                  <a:pos x="2547" y="998"/>
                </a:cxn>
                <a:cxn ang="0">
                  <a:pos x="2656" y="899"/>
                </a:cxn>
                <a:cxn ang="0">
                  <a:pos x="2751" y="801"/>
                </a:cxn>
                <a:cxn ang="0">
                  <a:pos x="2839" y="693"/>
                </a:cxn>
                <a:cxn ang="0">
                  <a:pos x="2912" y="584"/>
                </a:cxn>
                <a:cxn ang="0">
                  <a:pos x="2970" y="475"/>
                </a:cxn>
                <a:cxn ang="0">
                  <a:pos x="3028" y="357"/>
                </a:cxn>
                <a:cxn ang="0">
                  <a:pos x="3079" y="238"/>
                </a:cxn>
                <a:cxn ang="0">
                  <a:pos x="3167" y="0"/>
                </a:cxn>
              </a:cxnLst>
              <a:rect l="0" t="0" r="r" b="b"/>
              <a:pathLst>
                <a:path w="3168" h="1743">
                  <a:moveTo>
                    <a:pt x="0" y="1742"/>
                  </a:moveTo>
                  <a:lnTo>
                    <a:pt x="58" y="1737"/>
                  </a:lnTo>
                  <a:lnTo>
                    <a:pt x="124" y="1732"/>
                  </a:lnTo>
                  <a:lnTo>
                    <a:pt x="197" y="1726"/>
                  </a:lnTo>
                  <a:lnTo>
                    <a:pt x="284" y="1721"/>
                  </a:lnTo>
                  <a:lnTo>
                    <a:pt x="379" y="1716"/>
                  </a:lnTo>
                  <a:lnTo>
                    <a:pt x="481" y="1711"/>
                  </a:lnTo>
                  <a:lnTo>
                    <a:pt x="700" y="1690"/>
                  </a:lnTo>
                  <a:lnTo>
                    <a:pt x="927" y="1670"/>
                  </a:lnTo>
                  <a:lnTo>
                    <a:pt x="1153" y="1639"/>
                  </a:lnTo>
                  <a:lnTo>
                    <a:pt x="1364" y="1602"/>
                  </a:lnTo>
                  <a:lnTo>
                    <a:pt x="1459" y="1582"/>
                  </a:lnTo>
                  <a:lnTo>
                    <a:pt x="1547" y="1556"/>
                  </a:lnTo>
                  <a:lnTo>
                    <a:pt x="1707" y="1499"/>
                  </a:lnTo>
                  <a:lnTo>
                    <a:pt x="1868" y="1432"/>
                  </a:lnTo>
                  <a:lnTo>
                    <a:pt x="2021" y="1354"/>
                  </a:lnTo>
                  <a:lnTo>
                    <a:pt x="2167" y="1272"/>
                  </a:lnTo>
                  <a:lnTo>
                    <a:pt x="2299" y="1184"/>
                  </a:lnTo>
                  <a:lnTo>
                    <a:pt x="2430" y="1091"/>
                  </a:lnTo>
                  <a:lnTo>
                    <a:pt x="2547" y="998"/>
                  </a:lnTo>
                  <a:lnTo>
                    <a:pt x="2656" y="899"/>
                  </a:lnTo>
                  <a:lnTo>
                    <a:pt x="2751" y="801"/>
                  </a:lnTo>
                  <a:lnTo>
                    <a:pt x="2839" y="693"/>
                  </a:lnTo>
                  <a:lnTo>
                    <a:pt x="2912" y="584"/>
                  </a:lnTo>
                  <a:lnTo>
                    <a:pt x="2970" y="475"/>
                  </a:lnTo>
                  <a:lnTo>
                    <a:pt x="3028" y="357"/>
                  </a:lnTo>
                  <a:lnTo>
                    <a:pt x="3079" y="238"/>
                  </a:lnTo>
                  <a:lnTo>
                    <a:pt x="3167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/>
            </a:p>
          </p:txBody>
        </p:sp>
        <p:sp>
          <p:nvSpPr>
            <p:cNvPr id="6" name="Rectangle 21"/>
            <p:cNvSpPr>
              <a:spLocks noChangeArrowheads="1"/>
            </p:cNvSpPr>
            <p:nvPr/>
          </p:nvSpPr>
          <p:spPr bwMode="auto">
            <a:xfrm>
              <a:off x="4311" y="1096"/>
              <a:ext cx="40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S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200</a:t>
              </a:r>
              <a:r>
                <a:rPr lang="pl-PL" sz="2000" i="1" baseline="-25000" dirty="0">
                  <a:solidFill>
                    <a:schemeClr val="tx1"/>
                  </a:solidFill>
                </a:rPr>
                <a:t>8</a:t>
              </a:r>
              <a:endParaRPr lang="en-US" sz="2000" i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7" name="Line 22"/>
            <p:cNvSpPr>
              <a:spLocks noChangeShapeType="1"/>
            </p:cNvSpPr>
            <p:nvPr/>
          </p:nvSpPr>
          <p:spPr bwMode="auto">
            <a:xfrm>
              <a:off x="3313" y="1394"/>
              <a:ext cx="909" cy="1965"/>
            </a:xfrm>
            <a:prstGeom prst="line">
              <a:avLst/>
            </a:prstGeom>
            <a:noFill/>
            <a:ln w="50800" cap="rnd">
              <a:solidFill>
                <a:srgbClr val="0000FF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4023" y="3376"/>
              <a:ext cx="52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D</a:t>
              </a:r>
              <a:r>
                <a:rPr lang="en-US" sz="2000" i="1" baseline="-25000" dirty="0">
                  <a:solidFill>
                    <a:schemeClr val="tx1"/>
                  </a:solidFill>
                </a:rPr>
                <a:t>200</a:t>
              </a:r>
              <a:r>
                <a:rPr lang="pl-PL" sz="2000" i="1" baseline="-25000" dirty="0">
                  <a:solidFill>
                    <a:schemeClr val="tx1"/>
                  </a:solidFill>
                </a:rPr>
                <a:t>8</a:t>
              </a:r>
              <a:endParaRPr lang="en-US" sz="2000" i="1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1787494" y="1930385"/>
            <a:ext cx="1960563" cy="3540125"/>
            <a:chOff x="2034" y="1270"/>
            <a:chExt cx="1235" cy="2230"/>
          </a:xfrm>
        </p:grpSpPr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2034" y="1270"/>
              <a:ext cx="909" cy="1965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2744" y="3252"/>
              <a:ext cx="52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</a:t>
              </a:r>
              <a:r>
                <a:rPr lang="en-US" sz="2000" i="1" baseline="-25000">
                  <a:solidFill>
                    <a:schemeClr val="tx1"/>
                  </a:solidFill>
                </a:rPr>
                <a:t>1900</a:t>
              </a:r>
            </a:p>
          </p:txBody>
        </p:sp>
      </p:grp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912782" y="1357298"/>
            <a:ext cx="2535238" cy="2017712"/>
            <a:chOff x="1483" y="909"/>
            <a:chExt cx="1597" cy="1271"/>
          </a:xfrm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1483" y="1155"/>
              <a:ext cx="1501" cy="1025"/>
            </a:xfrm>
            <a:custGeom>
              <a:avLst/>
              <a:gdLst/>
              <a:ahLst/>
              <a:cxnLst>
                <a:cxn ang="0">
                  <a:pos x="0" y="1024"/>
                </a:cxn>
                <a:cxn ang="0">
                  <a:pos x="28" y="1020"/>
                </a:cxn>
                <a:cxn ang="0">
                  <a:pos x="55" y="1017"/>
                </a:cxn>
                <a:cxn ang="0">
                  <a:pos x="92" y="1013"/>
                </a:cxn>
                <a:cxn ang="0">
                  <a:pos x="134" y="1009"/>
                </a:cxn>
                <a:cxn ang="0">
                  <a:pos x="231" y="1002"/>
                </a:cxn>
                <a:cxn ang="0">
                  <a:pos x="333" y="991"/>
                </a:cxn>
                <a:cxn ang="0">
                  <a:pos x="440" y="979"/>
                </a:cxn>
                <a:cxn ang="0">
                  <a:pos x="546" y="961"/>
                </a:cxn>
                <a:cxn ang="0">
                  <a:pos x="643" y="939"/>
                </a:cxn>
                <a:cxn ang="0">
                  <a:pos x="731" y="913"/>
                </a:cxn>
                <a:cxn ang="0">
                  <a:pos x="810" y="879"/>
                </a:cxn>
                <a:cxn ang="0">
                  <a:pos x="884" y="838"/>
                </a:cxn>
                <a:cxn ang="0">
                  <a:pos x="954" y="798"/>
                </a:cxn>
                <a:cxn ang="0">
                  <a:pos x="1023" y="749"/>
                </a:cxn>
                <a:cxn ang="0">
                  <a:pos x="1093" y="697"/>
                </a:cxn>
                <a:cxn ang="0">
                  <a:pos x="1153" y="642"/>
                </a:cxn>
                <a:cxn ang="0">
                  <a:pos x="1208" y="586"/>
                </a:cxn>
                <a:cxn ang="0">
                  <a:pos x="1259" y="531"/>
                </a:cxn>
                <a:cxn ang="0">
                  <a:pos x="1306" y="471"/>
                </a:cxn>
                <a:cxn ang="0">
                  <a:pos x="1343" y="412"/>
                </a:cxn>
                <a:cxn ang="0">
                  <a:pos x="1380" y="345"/>
                </a:cxn>
                <a:cxn ang="0">
                  <a:pos x="1407" y="278"/>
                </a:cxn>
                <a:cxn ang="0">
                  <a:pos x="1458" y="141"/>
                </a:cxn>
                <a:cxn ang="0">
                  <a:pos x="1500" y="0"/>
                </a:cxn>
              </a:cxnLst>
              <a:rect l="0" t="0" r="r" b="b"/>
              <a:pathLst>
                <a:path w="1501" h="1025">
                  <a:moveTo>
                    <a:pt x="0" y="1024"/>
                  </a:moveTo>
                  <a:lnTo>
                    <a:pt x="28" y="1020"/>
                  </a:lnTo>
                  <a:lnTo>
                    <a:pt x="55" y="1017"/>
                  </a:lnTo>
                  <a:lnTo>
                    <a:pt x="92" y="1013"/>
                  </a:lnTo>
                  <a:lnTo>
                    <a:pt x="134" y="1009"/>
                  </a:lnTo>
                  <a:lnTo>
                    <a:pt x="231" y="1002"/>
                  </a:lnTo>
                  <a:lnTo>
                    <a:pt x="333" y="991"/>
                  </a:lnTo>
                  <a:lnTo>
                    <a:pt x="440" y="979"/>
                  </a:lnTo>
                  <a:lnTo>
                    <a:pt x="546" y="961"/>
                  </a:lnTo>
                  <a:lnTo>
                    <a:pt x="643" y="939"/>
                  </a:lnTo>
                  <a:lnTo>
                    <a:pt x="731" y="913"/>
                  </a:lnTo>
                  <a:lnTo>
                    <a:pt x="810" y="879"/>
                  </a:lnTo>
                  <a:lnTo>
                    <a:pt x="884" y="838"/>
                  </a:lnTo>
                  <a:lnTo>
                    <a:pt x="954" y="798"/>
                  </a:lnTo>
                  <a:lnTo>
                    <a:pt x="1023" y="749"/>
                  </a:lnTo>
                  <a:lnTo>
                    <a:pt x="1093" y="697"/>
                  </a:lnTo>
                  <a:lnTo>
                    <a:pt x="1153" y="642"/>
                  </a:lnTo>
                  <a:lnTo>
                    <a:pt x="1208" y="586"/>
                  </a:lnTo>
                  <a:lnTo>
                    <a:pt x="1259" y="531"/>
                  </a:lnTo>
                  <a:lnTo>
                    <a:pt x="1306" y="471"/>
                  </a:lnTo>
                  <a:lnTo>
                    <a:pt x="1343" y="412"/>
                  </a:lnTo>
                  <a:lnTo>
                    <a:pt x="1380" y="345"/>
                  </a:lnTo>
                  <a:lnTo>
                    <a:pt x="1407" y="278"/>
                  </a:lnTo>
                  <a:lnTo>
                    <a:pt x="1458" y="141"/>
                  </a:lnTo>
                  <a:lnTo>
                    <a:pt x="1500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74" y="909"/>
              <a:ext cx="40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</a:t>
              </a:r>
              <a:r>
                <a:rPr lang="en-US" sz="2000" i="1" baseline="-25000">
                  <a:solidFill>
                    <a:schemeClr val="tx1"/>
                  </a:solidFill>
                </a:rPr>
                <a:t>1900</a:t>
              </a:r>
            </a:p>
          </p:txBody>
        </p:sp>
      </p:grpSp>
      <p:grpSp>
        <p:nvGrpSpPr>
          <p:cNvPr id="15" name="Group 50"/>
          <p:cNvGrpSpPr>
            <a:grpSpLocks/>
          </p:cNvGrpSpPr>
          <p:nvPr/>
        </p:nvGrpSpPr>
        <p:grpSpPr bwMode="auto">
          <a:xfrm>
            <a:off x="798482" y="1514460"/>
            <a:ext cx="4102100" cy="4165600"/>
            <a:chOff x="1411" y="1008"/>
            <a:chExt cx="2584" cy="2624"/>
          </a:xfrm>
        </p:grpSpPr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2664" y="1402"/>
              <a:ext cx="909" cy="1965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1411" y="1302"/>
              <a:ext cx="2260" cy="1361"/>
            </a:xfrm>
            <a:custGeom>
              <a:avLst/>
              <a:gdLst/>
              <a:ahLst/>
              <a:cxnLst>
                <a:cxn ang="0">
                  <a:pos x="0" y="1360"/>
                </a:cxn>
                <a:cxn ang="0">
                  <a:pos x="40" y="1356"/>
                </a:cxn>
                <a:cxn ang="0">
                  <a:pos x="87" y="1351"/>
                </a:cxn>
                <a:cxn ang="0">
                  <a:pos x="145" y="1347"/>
                </a:cxn>
                <a:cxn ang="0">
                  <a:pos x="204" y="1342"/>
                </a:cxn>
                <a:cxn ang="0">
                  <a:pos x="350" y="1334"/>
                </a:cxn>
                <a:cxn ang="0">
                  <a:pos x="502" y="1320"/>
                </a:cxn>
                <a:cxn ang="0">
                  <a:pos x="665" y="1303"/>
                </a:cxn>
                <a:cxn ang="0">
                  <a:pos x="823" y="1281"/>
                </a:cxn>
                <a:cxn ang="0">
                  <a:pos x="975" y="1250"/>
                </a:cxn>
                <a:cxn ang="0">
                  <a:pos x="1039" y="1232"/>
                </a:cxn>
                <a:cxn ang="0">
                  <a:pos x="1103" y="1215"/>
                </a:cxn>
                <a:cxn ang="0">
                  <a:pos x="1220" y="1171"/>
                </a:cxn>
                <a:cxn ang="0">
                  <a:pos x="1331" y="1118"/>
                </a:cxn>
                <a:cxn ang="0">
                  <a:pos x="1442" y="1056"/>
                </a:cxn>
                <a:cxn ang="0">
                  <a:pos x="1547" y="995"/>
                </a:cxn>
                <a:cxn ang="0">
                  <a:pos x="1646" y="924"/>
                </a:cxn>
                <a:cxn ang="0">
                  <a:pos x="1734" y="854"/>
                </a:cxn>
                <a:cxn ang="0">
                  <a:pos x="1821" y="779"/>
                </a:cxn>
                <a:cxn ang="0">
                  <a:pos x="1897" y="704"/>
                </a:cxn>
                <a:cxn ang="0">
                  <a:pos x="1967" y="625"/>
                </a:cxn>
                <a:cxn ang="0">
                  <a:pos x="2025" y="546"/>
                </a:cxn>
                <a:cxn ang="0">
                  <a:pos x="2072" y="458"/>
                </a:cxn>
                <a:cxn ang="0">
                  <a:pos x="2119" y="370"/>
                </a:cxn>
                <a:cxn ang="0">
                  <a:pos x="2195" y="189"/>
                </a:cxn>
                <a:cxn ang="0">
                  <a:pos x="2259" y="0"/>
                </a:cxn>
              </a:cxnLst>
              <a:rect l="0" t="0" r="r" b="b"/>
              <a:pathLst>
                <a:path w="2260" h="1361">
                  <a:moveTo>
                    <a:pt x="0" y="1360"/>
                  </a:moveTo>
                  <a:lnTo>
                    <a:pt x="40" y="1356"/>
                  </a:lnTo>
                  <a:lnTo>
                    <a:pt x="87" y="1351"/>
                  </a:lnTo>
                  <a:lnTo>
                    <a:pt x="145" y="1347"/>
                  </a:lnTo>
                  <a:lnTo>
                    <a:pt x="204" y="1342"/>
                  </a:lnTo>
                  <a:lnTo>
                    <a:pt x="350" y="1334"/>
                  </a:lnTo>
                  <a:lnTo>
                    <a:pt x="502" y="1320"/>
                  </a:lnTo>
                  <a:lnTo>
                    <a:pt x="665" y="1303"/>
                  </a:lnTo>
                  <a:lnTo>
                    <a:pt x="823" y="1281"/>
                  </a:lnTo>
                  <a:lnTo>
                    <a:pt x="975" y="1250"/>
                  </a:lnTo>
                  <a:lnTo>
                    <a:pt x="1039" y="1232"/>
                  </a:lnTo>
                  <a:lnTo>
                    <a:pt x="1103" y="1215"/>
                  </a:lnTo>
                  <a:lnTo>
                    <a:pt x="1220" y="1171"/>
                  </a:lnTo>
                  <a:lnTo>
                    <a:pt x="1331" y="1118"/>
                  </a:lnTo>
                  <a:lnTo>
                    <a:pt x="1442" y="1056"/>
                  </a:lnTo>
                  <a:lnTo>
                    <a:pt x="1547" y="995"/>
                  </a:lnTo>
                  <a:lnTo>
                    <a:pt x="1646" y="924"/>
                  </a:lnTo>
                  <a:lnTo>
                    <a:pt x="1734" y="854"/>
                  </a:lnTo>
                  <a:lnTo>
                    <a:pt x="1821" y="779"/>
                  </a:lnTo>
                  <a:lnTo>
                    <a:pt x="1897" y="704"/>
                  </a:lnTo>
                  <a:lnTo>
                    <a:pt x="1967" y="625"/>
                  </a:lnTo>
                  <a:lnTo>
                    <a:pt x="2025" y="546"/>
                  </a:lnTo>
                  <a:lnTo>
                    <a:pt x="2072" y="458"/>
                  </a:lnTo>
                  <a:lnTo>
                    <a:pt x="2119" y="370"/>
                  </a:lnTo>
                  <a:lnTo>
                    <a:pt x="2195" y="189"/>
                  </a:lnTo>
                  <a:lnTo>
                    <a:pt x="2259" y="0"/>
                  </a:lnTo>
                </a:path>
              </a:pathLst>
            </a:custGeom>
            <a:noFill/>
            <a:ln w="50800" cap="flat" cmpd="sng">
              <a:solidFill>
                <a:srgbClr val="9933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GB" sz="2000" i="1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518" y="1008"/>
              <a:ext cx="40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S</a:t>
              </a:r>
              <a:r>
                <a:rPr lang="en-US" sz="2000" i="1" baseline="-25000">
                  <a:solidFill>
                    <a:schemeClr val="tx1"/>
                  </a:solidFill>
                </a:rPr>
                <a:t>1950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470" y="3384"/>
              <a:ext cx="52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r>
                <a:rPr lang="en-US" sz="2000" i="1">
                  <a:solidFill>
                    <a:schemeClr val="tx1"/>
                  </a:solidFill>
                </a:rPr>
                <a:t>D</a:t>
              </a:r>
              <a:r>
                <a:rPr lang="en-US" sz="2000" i="1" baseline="-25000">
                  <a:solidFill>
                    <a:schemeClr val="tx1"/>
                  </a:solidFill>
                </a:rPr>
                <a:t>1950</a:t>
              </a:r>
            </a:p>
          </p:txBody>
        </p:sp>
      </p:grpSp>
      <p:grpSp>
        <p:nvGrpSpPr>
          <p:cNvPr id="20" name="Group 39"/>
          <p:cNvGrpSpPr>
            <a:grpSpLocks/>
          </p:cNvGrpSpPr>
          <p:nvPr/>
        </p:nvGrpSpPr>
        <p:grpSpPr bwMode="auto">
          <a:xfrm>
            <a:off x="1908144" y="2955910"/>
            <a:ext cx="6156329" cy="1260475"/>
            <a:chOff x="2089" y="2034"/>
            <a:chExt cx="3878" cy="794"/>
          </a:xfrm>
        </p:grpSpPr>
        <p:sp>
          <p:nvSpPr>
            <p:cNvPr id="21" name="Line 4"/>
            <p:cNvSpPr>
              <a:spLocks noChangeShapeType="1"/>
            </p:cNvSpPr>
            <p:nvPr/>
          </p:nvSpPr>
          <p:spPr bwMode="auto">
            <a:xfrm>
              <a:off x="2089" y="2034"/>
              <a:ext cx="2375" cy="79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22" name="Oval 14"/>
            <p:cNvSpPr>
              <a:spLocks noChangeArrowheads="1"/>
            </p:cNvSpPr>
            <p:nvPr/>
          </p:nvSpPr>
          <p:spPr bwMode="auto">
            <a:xfrm>
              <a:off x="2304" y="2064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2976" y="2304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auto">
            <a:xfrm>
              <a:off x="3744" y="2544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181" y="2201"/>
              <a:ext cx="1786" cy="4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pl-PL" sz="2000" i="1" dirty="0">
                  <a:solidFill>
                    <a:schemeClr val="tx1"/>
                  </a:solidFill>
                </a:rPr>
                <a:t>Długookresowa zależność</a:t>
              </a:r>
              <a:br>
                <a:rPr lang="pl-PL" sz="2000" i="1" dirty="0">
                  <a:solidFill>
                    <a:schemeClr val="tx1"/>
                  </a:solidFill>
                </a:rPr>
              </a:br>
              <a:r>
                <a:rPr lang="pl-PL" sz="2000" i="1" dirty="0">
                  <a:solidFill>
                    <a:schemeClr val="tx1"/>
                  </a:solidFill>
                </a:rPr>
                <a:t>między ceną a zużyciem</a:t>
              </a:r>
              <a:endParaRPr lang="en-US" sz="2000" i="1" dirty="0">
                <a:solidFill>
                  <a:schemeClr val="tx1"/>
                </a:solidFill>
              </a:endParaRPr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H="1">
              <a:off x="4371" y="2643"/>
              <a:ext cx="237" cy="93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</p:grpSp>
      <p:grpSp>
        <p:nvGrpSpPr>
          <p:cNvPr id="27" name="Group 30"/>
          <p:cNvGrpSpPr>
            <a:grpSpLocks/>
          </p:cNvGrpSpPr>
          <p:nvPr/>
        </p:nvGrpSpPr>
        <p:grpSpPr bwMode="auto">
          <a:xfrm>
            <a:off x="357158" y="1500173"/>
            <a:ext cx="4857753" cy="4714876"/>
            <a:chOff x="1133" y="999"/>
            <a:chExt cx="3060" cy="2970"/>
          </a:xfrm>
        </p:grpSpPr>
        <p:sp>
          <p:nvSpPr>
            <p:cNvPr id="28" name="Line 31"/>
            <p:cNvSpPr>
              <a:spLocks noChangeShapeType="1"/>
            </p:cNvSpPr>
            <p:nvPr/>
          </p:nvSpPr>
          <p:spPr bwMode="auto">
            <a:xfrm>
              <a:off x="1392" y="1099"/>
              <a:ext cx="0" cy="265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>
              <a:off x="1395" y="3751"/>
              <a:ext cx="26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000" i="1"/>
            </a:p>
          </p:txBody>
        </p:sp>
        <p:sp>
          <p:nvSpPr>
            <p:cNvPr id="30" name="Rectangle 33"/>
            <p:cNvSpPr>
              <a:spLocks noChangeArrowheads="1"/>
            </p:cNvSpPr>
            <p:nvPr/>
          </p:nvSpPr>
          <p:spPr bwMode="auto">
            <a:xfrm>
              <a:off x="3971" y="3719"/>
              <a:ext cx="2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i="1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1133" y="999"/>
              <a:ext cx="19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/>
              <a:r>
                <a:rPr lang="pl-PL" sz="2000" i="1" dirty="0">
                  <a:solidFill>
                    <a:schemeClr val="tx1"/>
                  </a:solidFill>
                </a:rPr>
                <a:t>P</a:t>
              </a:r>
              <a:endParaRPr lang="en-US" sz="2000" b="0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6286512" y="4214818"/>
            <a:ext cx="2171730" cy="1344626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ctr"/>
            <a:r>
              <a:rPr lang="pl-PL" sz="2000" dirty="0">
                <a:solidFill>
                  <a:schemeClr val="tx1"/>
                </a:solidFill>
              </a:rPr>
              <a:t>Spadek kosztu produkcji był silniejszy niż wzrost popytu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samodzielna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Literatura obowiązujące na wykład w drugim tygodniu:</a:t>
            </a:r>
          </a:p>
          <a:p>
            <a:pPr lvl="1"/>
            <a:r>
              <a:rPr lang="pl-PL" dirty="0" err="1"/>
              <a:t>Varian</a:t>
            </a:r>
            <a:r>
              <a:rPr lang="pl-PL" dirty="0"/>
              <a:t>, rozdziały: 1,2</a:t>
            </a:r>
          </a:p>
          <a:p>
            <a:pPr lvl="1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</a:t>
            </a:r>
            <a:r>
              <a:rPr lang="pl-PL"/>
              <a:t>zaliczenia (kurs)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lvl="0">
              <a:lnSpc>
                <a:spcPts val="2200"/>
              </a:lnSpc>
            </a:pPr>
            <a:r>
              <a:rPr lang="pl-PL" sz="1800" dirty="0"/>
              <a:t>Zaliczenie przedmiotu Mikroekonomia I odbywa się na podstawie wyników uzyskanych z egzaminu końcowego 70% i pozostałe 30% stanowi ocena z ćwiczeń.</a:t>
            </a:r>
          </a:p>
          <a:p>
            <a:pPr lvl="0">
              <a:lnSpc>
                <a:spcPts val="2200"/>
              </a:lnSpc>
            </a:pPr>
            <a:r>
              <a:rPr lang="pl-PL" sz="1800" dirty="0"/>
              <a:t>Zaliczenie przedmiotu wymaga zdobycia przynajmniej 50% łącznej ilości punktów oraz przynajmniej 50% punktów z egzaminu.</a:t>
            </a:r>
          </a:p>
          <a:p>
            <a:pPr lvl="0">
              <a:lnSpc>
                <a:spcPts val="2200"/>
              </a:lnSpc>
            </a:pPr>
            <a:r>
              <a:rPr lang="pl-PL" sz="1800" dirty="0"/>
              <a:t>Egzamin odbędzie się w formie pisemnej (testu jednokrotnego wyboru) w jednym terminie dla wszystkich studentów.</a:t>
            </a:r>
          </a:p>
          <a:p>
            <a:pPr lvl="0">
              <a:lnSpc>
                <a:spcPts val="2200"/>
              </a:lnSpc>
            </a:pPr>
            <a:r>
              <a:rPr lang="pl-PL" sz="1800" dirty="0"/>
              <a:t>Na egzaminie zadania rozwiązane punktowane są dodatnio, a rozwiązane błędnie oraz brak odpowiedzi pozostają bez wpływu na wynik.</a:t>
            </a:r>
          </a:p>
          <a:p>
            <a:pPr lvl="0">
              <a:lnSpc>
                <a:spcPts val="2200"/>
              </a:lnSpc>
            </a:pPr>
            <a:r>
              <a:rPr lang="pl-PL" sz="1800" dirty="0"/>
              <a:t>Egzamin poprawkowy odbędzie się w tej samej formie.</a:t>
            </a:r>
          </a:p>
          <a:p>
            <a:pPr lvl="0">
              <a:lnSpc>
                <a:spcPts val="2200"/>
              </a:lnSpc>
            </a:pPr>
            <a:r>
              <a:rPr lang="pl-PL" sz="1800" dirty="0"/>
              <a:t>Nieobecność na egzaminie w wymaganym terminie oznacza jego niezaliczenie (NK).</a:t>
            </a:r>
          </a:p>
          <a:p>
            <a:pPr lvl="0">
              <a:lnSpc>
                <a:spcPts val="2200"/>
              </a:lnSpc>
            </a:pPr>
            <a:r>
              <a:rPr lang="pl-PL" sz="1800" dirty="0"/>
              <a:t>Innych terminów i sposobów zaliczenia nie przewiduje się.</a:t>
            </a:r>
          </a:p>
          <a:p>
            <a:pPr lvl="0">
              <a:lnSpc>
                <a:spcPts val="2200"/>
              </a:lnSpc>
            </a:pPr>
            <a:r>
              <a:rPr lang="pl-PL" sz="1800" dirty="0"/>
              <a:t>‘0 tolerancji dla ściągania’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zaliczenia - ćwiczenia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lvl="0">
              <a:lnSpc>
                <a:spcPts val="2200"/>
              </a:lnSpc>
              <a:buNone/>
            </a:pPr>
            <a:r>
              <a:rPr lang="pl-PL" sz="1800" dirty="0"/>
              <a:t>Zaliczenie ćwiczeń wymaga jednoczesnego spełnienia warunków:</a:t>
            </a:r>
          </a:p>
          <a:p>
            <a:pPr lvl="0">
              <a:lnSpc>
                <a:spcPts val="2200"/>
              </a:lnSpc>
            </a:pPr>
            <a:r>
              <a:rPr lang="pl-PL" sz="1600" dirty="0"/>
              <a:t>    wynik = 70 (wynik z kolokwium(%)) + liczba pkt. od prowadzącego ćwiczenia &gt; 50</a:t>
            </a:r>
          </a:p>
          <a:p>
            <a:pPr lvl="0">
              <a:lnSpc>
                <a:spcPts val="2200"/>
              </a:lnSpc>
            </a:pPr>
            <a:r>
              <a:rPr lang="pl-PL" sz="1600" dirty="0"/>
              <a:t>    procentowy wynik z kolokwium &gt; 50%</a:t>
            </a:r>
          </a:p>
          <a:p>
            <a:pPr lvl="0">
              <a:lnSpc>
                <a:spcPts val="2200"/>
              </a:lnSpc>
              <a:buNone/>
            </a:pPr>
            <a:r>
              <a:rPr lang="pl-PL" sz="1800" dirty="0"/>
              <a:t>Dodatkowe zasady</a:t>
            </a:r>
          </a:p>
          <a:p>
            <a:pPr lvl="0"/>
            <a:r>
              <a:rPr lang="pl-PL" sz="1600" dirty="0"/>
              <a:t>Kolokwium składa się z zadań testowych jednokrotnego wyboru oraz  zadań otwartych. </a:t>
            </a:r>
          </a:p>
          <a:p>
            <a:pPr lvl="0"/>
            <a:r>
              <a:rPr lang="pl-PL" sz="1600" dirty="0"/>
              <a:t>Każdy z prowadzących ćwiczenia odpowiada za przygotowanie kolokwium dla swoich grup.</a:t>
            </a:r>
          </a:p>
          <a:p>
            <a:pPr lvl="0"/>
            <a:r>
              <a:rPr lang="pl-PL" sz="1600" dirty="0"/>
              <a:t>Poprawa kolokwium odbywa się po pierwszym terminie egzaminu, a przed drugim terminem egzaminu.</a:t>
            </a:r>
          </a:p>
          <a:p>
            <a:pPr lvl="0"/>
            <a:r>
              <a:rPr lang="pl-PL" sz="1600" dirty="0"/>
              <a:t>Nieobecność na kolokwium w dowolnym terminie oznacza jego niezaliczenie.</a:t>
            </a:r>
          </a:p>
          <a:p>
            <a:pPr lvl="0"/>
            <a:r>
              <a:rPr lang="pl-PL" sz="1600" dirty="0"/>
              <a:t>Innych terminów zaliczenia kolokwiów nie przewiduje się.</a:t>
            </a:r>
          </a:p>
          <a:p>
            <a:pPr lvl="0"/>
            <a:r>
              <a:rPr lang="pl-PL" sz="1600" dirty="0"/>
              <a:t>Obowiązuje zasada absolutne ‘0 tolerancji dla ściągania’.</a:t>
            </a:r>
          </a:p>
          <a:p>
            <a:pPr lvl="0"/>
            <a:r>
              <a:rPr lang="pl-PL" sz="1600" dirty="0"/>
              <a:t>Prowadzący ćwiczenia przyznaje studentom punkty za wykonywanie pracy własnej. Weryfikacja wykonanej pracy własnej może przybierać różne formy: praca domowe (zadania, testy eseje), aktywność w trakcje zajęć, dodatkowa aktywność poza czasem zajęć (np. udział w ponad programowych warsztatach/konkurach/eksperymentach)</a:t>
            </a:r>
          </a:p>
          <a:p>
            <a:pPr lvl="0"/>
            <a:r>
              <a:rPr lang="pl-PL" sz="1600" dirty="0"/>
              <a:t>Zasady przyznawania punktów za wykonywanie pracy własnej przez prowadzącego ćwiczenia muszą zostać ogłoszone na początku semestru.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zaliczenia - przedmiot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145904"/>
          </a:xfrm>
        </p:spPr>
        <p:txBody>
          <a:bodyPr>
            <a:normAutofit/>
          </a:bodyPr>
          <a:lstStyle/>
          <a:p>
            <a:r>
              <a:rPr lang="pl-PL" sz="2400" dirty="0"/>
              <a:t>Istnieje możliwość zdobycia punktów 'bonusowych', które dodają się do punktów uzyskanych od prowadzącego ćwiczenia: </a:t>
            </a:r>
          </a:p>
          <a:p>
            <a:pPr lvl="1"/>
            <a:r>
              <a:rPr lang="pl-PL" sz="2000" dirty="0"/>
              <a:t>Punkty będą przyznawane za udział w eksperymentach ekonomicznych.</a:t>
            </a:r>
          </a:p>
          <a:p>
            <a:pPr lvl="1"/>
            <a:r>
              <a:rPr lang="pl-PL" sz="2000" dirty="0"/>
              <a:t>Liczba punktów od prowadzącego ćwiczenia nie może przekroczyć 30 pkt.  oraz pozostać w proporcji 30/70 z kolokwium.</a:t>
            </a:r>
          </a:p>
          <a:p>
            <a:r>
              <a:rPr lang="pl-PL" sz="2400" dirty="0"/>
              <a:t>Obowiązująca skala ocen z przedmiotu:</a:t>
            </a:r>
            <a:endParaRPr lang="en-GB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446828"/>
              </p:ext>
            </p:extLst>
          </p:nvPr>
        </p:nvGraphicFramePr>
        <p:xfrm>
          <a:off x="1979712" y="4293096"/>
          <a:ext cx="5184976" cy="1583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Punkty (%)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Ocena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&lt;50-60)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&lt;60-70)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3,5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&lt;70-80)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&lt;80-90)</a:t>
                      </a:r>
                      <a:endParaRPr lang="pl-PL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4,5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&lt;90-100&gt;</a:t>
                      </a:r>
                      <a:endParaRPr lang="pl-PL" sz="20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endParaRPr lang="pl-PL" sz="20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Tydzień z Mikroekonomią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000" dirty="0"/>
              <a:t>Przeczytać rozdział w </a:t>
            </a:r>
            <a:r>
              <a:rPr lang="pl-PL" sz="2000" dirty="0" err="1"/>
              <a:t>Varianie</a:t>
            </a:r>
            <a:r>
              <a:rPr lang="pl-PL" sz="2000" dirty="0"/>
              <a:t> przed nadchodzącym wykładem.</a:t>
            </a:r>
          </a:p>
          <a:p>
            <a:pPr lvl="1"/>
            <a:r>
              <a:rPr lang="pl-PL" sz="1700" dirty="0"/>
              <a:t>Informacja o rozdziałach do przeczytania na następny wykład zawarta jest na końcu poprzedniego wykładu.</a:t>
            </a:r>
          </a:p>
          <a:p>
            <a:r>
              <a:rPr lang="pl-PL" sz="2000" dirty="0"/>
              <a:t>Wykład</a:t>
            </a:r>
          </a:p>
          <a:p>
            <a:r>
              <a:rPr lang="pl-PL" sz="2000" dirty="0"/>
              <a:t>Przygotowanie do ćwiczeń.</a:t>
            </a:r>
          </a:p>
          <a:p>
            <a:pPr lvl="1"/>
            <a:r>
              <a:rPr lang="pl-PL" sz="1800" dirty="0"/>
              <a:t>Praca domowa.</a:t>
            </a:r>
          </a:p>
          <a:p>
            <a:pPr lvl="1"/>
            <a:r>
              <a:rPr lang="pl-PL" sz="1800" dirty="0"/>
              <a:t>Powtórzenie materiału z wykładu.</a:t>
            </a:r>
          </a:p>
          <a:p>
            <a:pPr lvl="1"/>
            <a:r>
              <a:rPr lang="pl-PL" sz="1800" dirty="0"/>
              <a:t>Przejrzenie zadań na najbliższe ćwiczenia.</a:t>
            </a:r>
          </a:p>
          <a:p>
            <a:pPr lvl="1"/>
            <a:r>
              <a:rPr lang="pl-PL" sz="1800" dirty="0"/>
              <a:t>Zadania dodatkowe</a:t>
            </a:r>
          </a:p>
          <a:p>
            <a:endParaRPr lang="pl-PL" sz="2000" dirty="0"/>
          </a:p>
          <a:p>
            <a:endParaRPr lang="pl-PL" sz="2000" dirty="0"/>
          </a:p>
          <a:p>
            <a:r>
              <a:rPr lang="pl-PL" sz="2000" dirty="0"/>
              <a:t>Przykładowe zadania egzaminacyjne</a:t>
            </a:r>
          </a:p>
          <a:p>
            <a:r>
              <a:rPr lang="pl-PL" sz="2000" dirty="0">
                <a:hlinkClick r:id="rId2"/>
              </a:rPr>
              <a:t>http://coin.wne.uw.edu.pl/mwilamowski/pliki/mikroA.pdf</a:t>
            </a:r>
            <a:endParaRPr lang="pl-PL" sz="2000" dirty="0"/>
          </a:p>
          <a:p>
            <a:r>
              <a:rPr lang="pl-PL" sz="2000" dirty="0"/>
              <a:t>Hasło: </a:t>
            </a:r>
            <a:r>
              <a:rPr lang="pl-PL" sz="2000" dirty="0" err="1"/>
              <a:t>mgwne</a:t>
            </a:r>
            <a:endParaRPr lang="pl-PL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1990</TotalTime>
  <Words>3412</Words>
  <Application>Microsoft Office PowerPoint</Application>
  <PresentationFormat>Pokaz na ekranie (4:3)</PresentationFormat>
  <Paragraphs>565</Paragraphs>
  <Slides>54</Slides>
  <Notes>3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54</vt:i4>
      </vt:variant>
    </vt:vector>
  </HeadingPairs>
  <TitlesOfParts>
    <vt:vector size="62" baseType="lpstr">
      <vt:lpstr>Arial</vt:lpstr>
      <vt:lpstr>Calibri</vt:lpstr>
      <vt:lpstr>Symbol</vt:lpstr>
      <vt:lpstr>Times New Roman</vt:lpstr>
      <vt:lpstr>Wingdings</vt:lpstr>
      <vt:lpstr>Wingdings 3</vt:lpstr>
      <vt:lpstr>Początek</vt:lpstr>
      <vt:lpstr>Equation</vt:lpstr>
      <vt:lpstr>Mikroekonomia A.1</vt:lpstr>
      <vt:lpstr>Materiały i informacje</vt:lpstr>
      <vt:lpstr>Podręczniki</vt:lpstr>
      <vt:lpstr>Podręczniki</vt:lpstr>
      <vt:lpstr>Podręczniki</vt:lpstr>
      <vt:lpstr>Zasady zaliczenia (kurs)</vt:lpstr>
      <vt:lpstr>Zasady zaliczenia - ćwiczenia</vt:lpstr>
      <vt:lpstr>Zasady zaliczenia - przedmiot</vt:lpstr>
      <vt:lpstr>Tydzień z Mikroekonomią</vt:lpstr>
      <vt:lpstr>Główne zagadnienia mikroekonomii</vt:lpstr>
      <vt:lpstr>Główne zagadnienia mikroekonomii</vt:lpstr>
      <vt:lpstr>Główne zagadnienia mikroekonomii</vt:lpstr>
      <vt:lpstr>Główne zagadnienia mikroekonomii</vt:lpstr>
      <vt:lpstr>Główne zagadnienia mikroekonomii</vt:lpstr>
      <vt:lpstr>Główne zagadnienia mikroekonomii</vt:lpstr>
      <vt:lpstr>Główne zagadnienia mikroekonomii</vt:lpstr>
      <vt:lpstr>Czy mikroekonomia opisuje rzeczywistość?</vt:lpstr>
      <vt:lpstr>Teorie i modele</vt:lpstr>
      <vt:lpstr>Przykład modelu</vt:lpstr>
      <vt:lpstr>Przykład modelu</vt:lpstr>
      <vt:lpstr>Przykład modelu</vt:lpstr>
      <vt:lpstr>Przykład modelu</vt:lpstr>
      <vt:lpstr>Przykład modelu</vt:lpstr>
      <vt:lpstr>Przykład modelu</vt:lpstr>
      <vt:lpstr>Analiza pozytywna i normatywna</vt:lpstr>
      <vt:lpstr>Efektywność w sensie Pareto</vt:lpstr>
      <vt:lpstr>Efektywność w sensie Pareto</vt:lpstr>
      <vt:lpstr>Jak analizuje ekonomia</vt:lpstr>
      <vt:lpstr>Rynek</vt:lpstr>
      <vt:lpstr>Rynek</vt:lpstr>
      <vt:lpstr>Rodzaje rynków</vt:lpstr>
      <vt:lpstr>Cena</vt:lpstr>
      <vt:lpstr>Porównanie cen w czasie</vt:lpstr>
      <vt:lpstr>Ceny realne</vt:lpstr>
      <vt:lpstr>Ceny realne – przykład</vt:lpstr>
      <vt:lpstr>Popyt i podaż</vt:lpstr>
      <vt:lpstr>Krzywa podaży</vt:lpstr>
      <vt:lpstr>Krzywa podaży</vt:lpstr>
      <vt:lpstr>Krzywa popytu</vt:lpstr>
      <vt:lpstr>Krzywa popytu</vt:lpstr>
      <vt:lpstr>Mechanizm rynkowy</vt:lpstr>
      <vt:lpstr>Mechanizm rynkowy</vt:lpstr>
      <vt:lpstr>Mechanizm rynkowy</vt:lpstr>
      <vt:lpstr>Mechanizm rynkowy</vt:lpstr>
      <vt:lpstr>Mechanizm rynkowy</vt:lpstr>
      <vt:lpstr>Zmiany równowagi rynkowej</vt:lpstr>
      <vt:lpstr>Zmiany równowagi rynkowej</vt:lpstr>
      <vt:lpstr>Zmiany równowagi rynkowej</vt:lpstr>
      <vt:lpstr>Zmiany równowagi rynkowej</vt:lpstr>
      <vt:lpstr>Przykład – wykształcenie wyższe</vt:lpstr>
      <vt:lpstr>Przykład – wykształcenie wyższe</vt:lpstr>
      <vt:lpstr>Przykład – rynek miedzi</vt:lpstr>
      <vt:lpstr>Przykład – rynek miedzi</vt:lpstr>
      <vt:lpstr>Praca samodzielna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Mikroekonomia B.1</dc:title>
  <dc:creator>Mikołaj Czajkowski</dc:creator>
  <cp:lastModifiedBy>Marek Giergiczny</cp:lastModifiedBy>
  <cp:revision>353</cp:revision>
  <cp:lastPrinted>2010-10-06T16:56:33Z</cp:lastPrinted>
  <dcterms:created xsi:type="dcterms:W3CDTF">2008-02-13T22:16:27Z</dcterms:created>
  <dcterms:modified xsi:type="dcterms:W3CDTF">2021-10-08T12:56:15Z</dcterms:modified>
</cp:coreProperties>
</file>