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A3A"/>
    <a:srgbClr val="EC8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39" autoAdjust="0"/>
  </p:normalViewPr>
  <p:slideViewPr>
    <p:cSldViewPr>
      <p:cViewPr varScale="1">
        <p:scale>
          <a:sx n="83" d="100"/>
          <a:sy n="83" d="100"/>
        </p:scale>
        <p:origin x="18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F2137-72B3-40E9-A3C3-B04F239B4C40}" type="datetimeFigureOut">
              <a:rPr lang="pl-PL" smtClean="0"/>
              <a:t>10.11.2023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217A-6892-40C3-A2E7-988C59C133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7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https://oxfordre.com/economics/view/10.1093/acrefore/9780190625979.001.0001/acrefore-9780190625979-e-327</a:t>
            </a:r>
          </a:p>
          <a:p>
            <a:r>
              <a:rPr lang="pl-PL" dirty="0"/>
              <a:t>https://www.wto.org/english/res_e/booksp_e/advancedwtounctad2016_e.pdf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95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constant term is included in the presence of the fixed effects. By definition, both exporter-time and importer-time fixed effects will absorb, respectively, the exporter value of output and importer expenditure, as well as all other observable and unobservable exporter- and importer-specific characteristics that may influence bilateral trade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3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pl-PL" dirty="0">
                <a:effectLst/>
              </a:rPr>
              <a:t>Homogeniczny stopnia k f(</a:t>
            </a:r>
            <a:r>
              <a:rPr lang="pl-PL" dirty="0" err="1">
                <a:effectLst/>
              </a:rPr>
              <a:t>sv</a:t>
            </a:r>
            <a:r>
              <a:rPr lang="pl-PL" dirty="0">
                <a:effectLst/>
              </a:rPr>
              <a:t>)=s^(k) f({v})}</a:t>
            </a:r>
          </a:p>
          <a:p>
            <a:pPr fontAlgn="ctr"/>
            <a:r>
              <a:rPr lang="pl-PL" dirty="0">
                <a:effectLst/>
              </a:rPr>
              <a:t>Homotetyczny – homogeniczny stopnia 1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70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pl-PL" dirty="0">
                <a:effectLst/>
              </a:rPr>
              <a:t>Homogeniczny stopnia k f(</a:t>
            </a:r>
            <a:r>
              <a:rPr lang="pl-PL" dirty="0" err="1">
                <a:effectLst/>
              </a:rPr>
              <a:t>sv</a:t>
            </a:r>
            <a:r>
              <a:rPr lang="pl-PL" dirty="0">
                <a:effectLst/>
              </a:rPr>
              <a:t>)=s^(k) f({v})}</a:t>
            </a:r>
          </a:p>
          <a:p>
            <a:pPr fontAlgn="ctr"/>
            <a:r>
              <a:rPr lang="pl-PL" dirty="0">
                <a:effectLst/>
              </a:rPr>
              <a:t>Homotetyczny – homogeniczny stopnia 1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9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pl-PL" dirty="0">
                <a:effectLst/>
              </a:rPr>
              <a:t>Homogeniczny stopnia k f(</a:t>
            </a:r>
            <a:r>
              <a:rPr lang="pl-PL" dirty="0" err="1">
                <a:effectLst/>
              </a:rPr>
              <a:t>sv</a:t>
            </a:r>
            <a:r>
              <a:rPr lang="pl-PL" dirty="0">
                <a:effectLst/>
              </a:rPr>
              <a:t>)=s^(k) f({v})}</a:t>
            </a:r>
          </a:p>
          <a:p>
            <a:pPr fontAlgn="ctr"/>
            <a:r>
              <a:rPr lang="pl-PL" dirty="0">
                <a:effectLst/>
              </a:rPr>
              <a:t>Homotetyczny – homogeniczny stopnia 1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75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pl-PL" dirty="0">
                <a:effectLst/>
              </a:rPr>
              <a:t>Homogeniczny stopnia k f(</a:t>
            </a:r>
            <a:r>
              <a:rPr lang="pl-PL" dirty="0" err="1">
                <a:effectLst/>
              </a:rPr>
              <a:t>sv</a:t>
            </a:r>
            <a:r>
              <a:rPr lang="pl-PL" dirty="0">
                <a:effectLst/>
              </a:rPr>
              <a:t>)=s^(k) f({v})}</a:t>
            </a:r>
          </a:p>
          <a:p>
            <a:pPr fontAlgn="ctr"/>
            <a:r>
              <a:rPr lang="pl-PL" dirty="0">
                <a:effectLst/>
              </a:rPr>
              <a:t>Homotetyczny – homogeniczny stopnia 1</a:t>
            </a:r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simple intuition is that, all else equal, larger/richer markets consume more of all varieties, including goods from </a:t>
            </a:r>
            <a:r>
              <a:rPr lang="en-US" dirty="0" err="1"/>
              <a:t>i</a:t>
            </a:r>
            <a:r>
              <a:rPr lang="en-US" dirty="0"/>
              <a:t>. </a:t>
            </a:r>
            <a:endParaRPr lang="pl-PL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a direct reflection of the law of demand, which depends not only on factory-gate price pi but also on bilateral trade cost t </a:t>
            </a:r>
            <a:r>
              <a:rPr lang="en-US" dirty="0" err="1"/>
              <a:t>ij</a:t>
            </a:r>
            <a:r>
              <a:rPr lang="en-US" dirty="0"/>
              <a:t> between partners </a:t>
            </a:r>
            <a:r>
              <a:rPr lang="en-US" dirty="0" err="1"/>
              <a:t>i</a:t>
            </a:r>
            <a:r>
              <a:rPr lang="en-US" dirty="0"/>
              <a:t> and j. The ideal combination that </a:t>
            </a:r>
            <a:r>
              <a:rPr lang="en-US" dirty="0" err="1"/>
              <a:t>favours</a:t>
            </a:r>
            <a:r>
              <a:rPr lang="en-US" dirty="0"/>
              <a:t> bilateral trade is an efficient producer, characterized by low factory-gate price, and low bilateral trade cost between countries </a:t>
            </a:r>
            <a:r>
              <a:rPr lang="en-US" dirty="0" err="1"/>
              <a:t>i</a:t>
            </a:r>
            <a:r>
              <a:rPr lang="en-US" dirty="0"/>
              <a:t> and j.</a:t>
            </a:r>
            <a:endParaRPr lang="pl-PL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All else equal, the relatively more expensive the rest of the varieties in the world are, the more consumers in country j will substitute away from them and toward the goods from country </a:t>
            </a:r>
            <a:r>
              <a:rPr lang="en-US" dirty="0" err="1"/>
              <a:t>i</a:t>
            </a:r>
            <a:r>
              <a:rPr lang="en-US" dirty="0"/>
              <a:t>. </a:t>
            </a:r>
            <a:endParaRPr lang="pl-PL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a relative price) change. All else equal, a higher elasticity of substitution will magnify the trade diversion effects from the more expensive commodities to the cheaper ones.</a:t>
            </a:r>
            <a:endParaRPr lang="pl-PL" i="1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dirty="0"/>
          </a:p>
          <a:p>
            <a:pPr fontAlgn="ctr"/>
            <a:endParaRPr lang="pl-PL" dirty="0">
              <a:effectLst/>
            </a:endParaRP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  <a:p>
            <a:pPr fontAlgn="ctr"/>
            <a:r>
              <a:rPr lang="pl-PL" sz="1800" dirty="0">
                <a:effectLst/>
              </a:rPr>
              <a:t>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11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pl-PL" sz="1800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90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pl-PL" sz="1800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75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sz="2800" dirty="0"/>
              <a:t>expenditure share on goods from a particular country will be equal to the share of production in the source country in the global economy</a:t>
            </a:r>
            <a:endParaRPr lang="pl-PL" sz="2800" dirty="0"/>
          </a:p>
          <a:p>
            <a:pPr fontAlgn="ctr"/>
            <a:r>
              <a:rPr lang="en-US" sz="2800" dirty="0"/>
              <a:t>Overall, the size term already carries some very useful information regarding the relationship between country size and bilateral trade flows:5 namely, large producers will export more to all destinations; big/rich markets will import more from all sources; and trade flows between countries </a:t>
            </a:r>
            <a:r>
              <a:rPr lang="en-US" sz="2800" dirty="0" err="1"/>
              <a:t>i</a:t>
            </a:r>
            <a:r>
              <a:rPr lang="en-US" sz="2800" dirty="0"/>
              <a:t> and j will be larger the more similar in size the trading partners are</a:t>
            </a:r>
            <a:endParaRPr lang="pl-PL" sz="2800" dirty="0"/>
          </a:p>
          <a:p>
            <a:pPr fontAlgn="ctr"/>
            <a:endParaRPr lang="pl-PL" sz="2800" dirty="0">
              <a:effectLst/>
            </a:endParaRPr>
          </a:p>
          <a:p>
            <a:pPr fontAlgn="ctr"/>
            <a:r>
              <a:rPr lang="en-US" sz="2800" dirty="0"/>
              <a:t>e. The trade cost term consists of three components: (1) Bilateral trade cost between partners </a:t>
            </a:r>
            <a:r>
              <a:rPr lang="en-US" sz="2800" dirty="0" err="1"/>
              <a:t>i</a:t>
            </a:r>
            <a:r>
              <a:rPr lang="en-US" sz="2800" dirty="0"/>
              <a:t> and j, t </a:t>
            </a:r>
            <a:r>
              <a:rPr lang="en-US" sz="2800" dirty="0" err="1"/>
              <a:t>ij</a:t>
            </a:r>
            <a:r>
              <a:rPr lang="en-US" sz="2800" dirty="0"/>
              <a:t> , is typically approximated in the literature by various geographic and trade policy variables, such as bilateral distance, tariffs and the presence of regional trade agreements (RTAs) between partners </a:t>
            </a:r>
            <a:r>
              <a:rPr lang="en-US" sz="2800" dirty="0" err="1"/>
              <a:t>i</a:t>
            </a:r>
            <a:r>
              <a:rPr lang="en-US" sz="2800" dirty="0"/>
              <a:t> and j. (2) The structural term </a:t>
            </a:r>
            <a:r>
              <a:rPr lang="en-US" sz="2800" dirty="0" err="1"/>
              <a:t>Pj</a:t>
            </a:r>
            <a:r>
              <a:rPr lang="en-US" sz="2800" dirty="0"/>
              <a:t> , coined by Anderson and van </a:t>
            </a:r>
            <a:r>
              <a:rPr lang="en-US" sz="2800" dirty="0" err="1"/>
              <a:t>Wincoop</a:t>
            </a:r>
            <a:r>
              <a:rPr lang="en-US" sz="2800" dirty="0"/>
              <a:t> (2003) as inward multilateral resistance represents importer j’s ease of market access. (3) The structural term </a:t>
            </a:r>
            <a:r>
              <a:rPr lang="en-US" sz="2800" dirty="0" err="1"/>
              <a:t>Πi</a:t>
            </a:r>
            <a:r>
              <a:rPr lang="en-US" sz="2800" dirty="0"/>
              <a:t> , defined as outward multilateral resistances by Anderson and van </a:t>
            </a:r>
            <a:r>
              <a:rPr lang="en-US" sz="2800" dirty="0" err="1"/>
              <a:t>Wincoop</a:t>
            </a:r>
            <a:r>
              <a:rPr lang="en-US" sz="2800" dirty="0"/>
              <a:t> (2003), measures exporter i’s ease of market access</a:t>
            </a:r>
            <a:endParaRPr lang="pl-PL" sz="1800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48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constant term is included in the presence of the fixed effects. By definition, both exporter-time and importer-time fixed effects will absorb, respectively, the exporter value of output and importer expenditure, as well as all other observable and unobservable exporter- and importer-specific characteristics that may influence bilateral trade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17A-6892-40C3-A2E7-988C59C1334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25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 z diagram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quarter" idx="14" hasCustomPrompt="1"/>
          </p:nvPr>
        </p:nvSpPr>
        <p:spPr>
          <a:xfrm>
            <a:off x="576000" y="3288000"/>
            <a:ext cx="7992000" cy="312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5" hasCustomPrompt="1"/>
          </p:nvPr>
        </p:nvSpPr>
        <p:spPr>
          <a:xfrm>
            <a:off x="576000" y="1680000"/>
            <a:ext cx="7992000" cy="13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9" name="Symbol zastępczy tekstu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244340"/>
            <a:ext cx="6264000" cy="15388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/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6"/>
          </p:nvPr>
        </p:nvSpPr>
        <p:spPr>
          <a:xfrm>
            <a:off x="8568000" y="244800"/>
            <a:ext cx="277200" cy="205184"/>
          </a:xfrm>
          <a:prstGeom prst="rect">
            <a:avLst/>
          </a:prstGeom>
        </p:spPr>
        <p:txBody>
          <a:bodyPr/>
          <a:lstStyle/>
          <a:p>
            <a:pPr algn="r" defTabSz="642915" fontAlgn="base">
              <a:spcBef>
                <a:spcPct val="0"/>
              </a:spcBef>
              <a:spcAft>
                <a:spcPct val="0"/>
              </a:spcAft>
            </a:pPr>
            <a:fld id="{B3255C16-D29B-461C-B523-E699B47F797C}" type="slidenum">
              <a:rPr lang="pl-PL" smtClean="0"/>
              <a:pPr algn="r" defTabSz="6429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9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3D89-E808-4571-BCDA-27A8BBDDBD44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5B22-CEDB-4AC1-97A1-6BD5110B2AD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Łukasz Matuszczak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81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DD321-0137-4C07-BF53-CF25A8CC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Grawitacja – przykłady empiryczne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2869D6F-2A2D-4CCC-BED9-E68CAFEC9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8229600" cy="4035669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22A3BF4-DD6A-474A-99A2-F6C6EDD05AAA}"/>
              </a:ext>
            </a:extLst>
          </p:cNvPr>
          <p:cNvSpPr txBox="1"/>
          <p:nvPr/>
        </p:nvSpPr>
        <p:spPr>
          <a:xfrm>
            <a:off x="323528" y="595250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Źródło: </a:t>
            </a:r>
            <a:r>
              <a:rPr lang="en-US" sz="1800" b="0" i="0" u="none" strike="noStrike" baseline="0" dirty="0">
                <a:latin typeface="LMRoman10-Regular-Identity-H"/>
              </a:rPr>
              <a:t>Keith Head, Thierry Mayer. Gravity Equations: Workhorse, Toolkit, and Cookbook. 2013. 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EA3A3F9-CE8A-401E-98D2-DE9E1210DFCB}"/>
              </a:ext>
            </a:extLst>
          </p:cNvPr>
          <p:cNvSpPr txBox="1"/>
          <p:nvPr/>
        </p:nvSpPr>
        <p:spPr>
          <a:xfrm>
            <a:off x="2915816" y="12840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Rozmiar a wielkość handlu</a:t>
            </a:r>
          </a:p>
        </p:txBody>
      </p:sp>
    </p:spTree>
    <p:extLst>
      <p:ext uri="{BB962C8B-B14F-4D97-AF65-F5344CB8AC3E}">
        <p14:creationId xmlns:p14="http://schemas.microsoft.com/office/powerpoint/2010/main" val="122966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DD321-0137-4C07-BF53-CF25A8CC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06"/>
            <a:ext cx="8229600" cy="1143000"/>
          </a:xfrm>
        </p:spPr>
        <p:txBody>
          <a:bodyPr/>
          <a:lstStyle/>
          <a:p>
            <a:r>
              <a:rPr lang="pl-PL" dirty="0"/>
              <a:t>Grawitacja – przykłady empiryczne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22A3BF4-DD6A-474A-99A2-F6C6EDD05AAA}"/>
              </a:ext>
            </a:extLst>
          </p:cNvPr>
          <p:cNvSpPr txBox="1"/>
          <p:nvPr/>
        </p:nvSpPr>
        <p:spPr>
          <a:xfrm>
            <a:off x="251520" y="643715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200" dirty="0"/>
              <a:t>Źródło: </a:t>
            </a:r>
            <a:r>
              <a:rPr lang="en-US" sz="1200" b="0" i="0" u="none" strike="noStrike" baseline="0" dirty="0">
                <a:latin typeface="LMRoman10-Regular-Identity-H"/>
              </a:rPr>
              <a:t>https://oxfordre.com/economics/view/10.1093/acrefore/9780190625979.001.0001/acrefore-9780190625979-e-327#acrefore-9780190625979-e-327-div1-1</a:t>
            </a:r>
            <a:endParaRPr lang="pl-PL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5C0E6B-34CA-4266-9EA7-B1A0AB40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5741"/>
            <a:ext cx="4258816" cy="429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EA3A3F9-CE8A-401E-98D2-DE9E1210DFCB}"/>
              </a:ext>
            </a:extLst>
          </p:cNvPr>
          <p:cNvSpPr txBox="1"/>
          <p:nvPr/>
        </p:nvSpPr>
        <p:spPr>
          <a:xfrm>
            <a:off x="2987824" y="85600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Odległość a wielkość handlu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A329B3E-4219-44AE-8FBC-F479562FA9B8}"/>
              </a:ext>
            </a:extLst>
          </p:cNvPr>
          <p:cNvSpPr txBox="1"/>
          <p:nvPr/>
        </p:nvSpPr>
        <p:spPr>
          <a:xfrm>
            <a:off x="457200" y="5417220"/>
            <a:ext cx="541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Trade costs and distance for countries with (♦) and without (●) a colonial relationship.</a:t>
            </a:r>
            <a:endParaRPr lang="pl-PL" sz="160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098CC38-D155-4ABA-B097-27DCE8C09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22281" r="57875" b="41180"/>
          <a:stretch/>
        </p:blipFill>
        <p:spPr>
          <a:xfrm>
            <a:off x="5335366" y="1611170"/>
            <a:ext cx="3777280" cy="33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DD321-0137-4C07-BF53-CF25A8CC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676"/>
            <a:ext cx="8229600" cy="1143000"/>
          </a:xfrm>
        </p:spPr>
        <p:txBody>
          <a:bodyPr/>
          <a:lstStyle/>
          <a:p>
            <a:r>
              <a:rPr lang="pl-PL" dirty="0"/>
              <a:t>Grawitacja – przykłady empiryczne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22A3BF4-DD6A-474A-99A2-F6C6EDD05AAA}"/>
              </a:ext>
            </a:extLst>
          </p:cNvPr>
          <p:cNvSpPr txBox="1"/>
          <p:nvPr/>
        </p:nvSpPr>
        <p:spPr>
          <a:xfrm>
            <a:off x="258746" y="629379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dirty="0"/>
              <a:t>Źródło: </a:t>
            </a:r>
            <a:r>
              <a:rPr lang="en-US" sz="1400" b="0" i="0" u="none" strike="noStrike" baseline="0" dirty="0">
                <a:latin typeface="LMRoman10-Regular-Identity-H"/>
              </a:rPr>
              <a:t>https://oxfordre.com/economics/view/10.1093/acrefore/9780190625979.001.0001/acrefore-9780190625979-e-327#acrefore-9780190625979-e-327-div1-1</a:t>
            </a:r>
            <a:endParaRPr lang="pl-PL" sz="1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EA3A3F9-CE8A-401E-98D2-DE9E1210DFCB}"/>
              </a:ext>
            </a:extLst>
          </p:cNvPr>
          <p:cNvSpPr txBox="1"/>
          <p:nvPr/>
        </p:nvSpPr>
        <p:spPr>
          <a:xfrm>
            <a:off x="2915816" y="9585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RTA a wielkość handlu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E3DBFB-DFA1-4AAF-B603-7BDF9732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" y="1326356"/>
            <a:ext cx="8760382" cy="42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7B5A85F-C9D9-4338-9912-E1C82D54C31F}"/>
              </a:ext>
            </a:extLst>
          </p:cNvPr>
          <p:cNvSpPr txBox="1"/>
          <p:nvPr/>
        </p:nvSpPr>
        <p:spPr>
          <a:xfrm>
            <a:off x="899592" y="5531643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Distance and trade costs for countries with (x) and without (●) a free trade agreement. (a). combined fitted line. (b). separate fitted lines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4592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18306-3995-41A6-A8E2-AFD6D19E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Estymacja modeli grawitacyjnych.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FCAF68-EAA5-4B89-AC28-80654C8666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/>
                  <a:t>Ze względu na multiplikatywną formę modelu [A] logarytmujemy: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𝑙𝑛𝑋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𝑙𝑛𝐸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𝑙𝑛𝑌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𝑙𝑛𝑌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𝑙𝑛𝑡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800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8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𝑙𝑛𝑃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m:rPr>
                            <m:sty m:val="p"/>
                          </m:rPr>
                          <a:rPr lang="pl-PL" sz="1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pl-PL" dirty="0"/>
              </a:p>
              <a:p>
                <a:r>
                  <a:rPr lang="en-US" dirty="0"/>
                  <a:t>When panel data are not available, the gravity model can still be estimated with cross-section samples:</a:t>
                </a:r>
                <a:endParaRPr lang="pl-P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𝑙𝑛𝑋</m:t>
                        </m:r>
                      </m:e>
                      <m:sub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𝑙𝑛𝐸</m:t>
                        </m:r>
                      </m:e>
                      <m:sub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sz="1800" i="1" dirty="0">
                    <a:latin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𝑙𝑛𝑌</m:t>
                        </m:r>
                      </m:e>
                      <m:sub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1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𝑙𝑛𝑌</m:t>
                        </m:r>
                      </m:e>
                      <m:sub/>
                    </m:sSub>
                  </m:oMath>
                </a14:m>
                <a:r>
                  <a:rPr lang="pl-PL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𝑙𝑛𝑡</m:t>
                        </m:r>
                      </m:e>
                      <m:sub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1800" i="1" dirty="0">
                    <a:latin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𝑙𝑛𝑃</m:t>
                        </m:r>
                      </m:e>
                      <m:sub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sz="1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m:rPr>
                            <m:sty m:val="p"/>
                          </m:rPr>
                          <a:rPr lang="pl-PL" sz="1800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l-PL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pl-PL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l-PL" sz="1800" i="1" dirty="0"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In accordance with gravity theory, directional time-varying (importer and exporter) fixed effects should be included in panel trade data.</a:t>
                </a:r>
                <a:endParaRPr lang="pl-PL" sz="1600" dirty="0">
                  <a:solidFill>
                    <a:srgbClr val="FF0000"/>
                  </a:solidFill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Pair fixed effects should be included in gravity estimation with panel trade data.</a:t>
                </a:r>
                <a:endParaRPr lang="pl-PL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FCAF68-EAA5-4B89-AC28-80654C8666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778" b="-10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26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13905-8487-4142-BBD1-A54B3D9D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Estymacja modeli grawitacyjnych.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E008D21-4FD3-453F-8AE5-D042877BF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OLS estimation controlling for multilateral resistance terms with </a:t>
                </a:r>
                <a:r>
                  <a:rPr lang="pl-PL" b="1" dirty="0" err="1">
                    <a:solidFill>
                      <a:srgbClr val="FF0000"/>
                    </a:solidFill>
                  </a:rPr>
                  <a:t>fixed</a:t>
                </a:r>
                <a:r>
                  <a:rPr lang="pl-PL" b="1" dirty="0">
                    <a:solidFill>
                      <a:srgbClr val="FF0000"/>
                    </a:solidFill>
                  </a:rPr>
                  <a:t> </a:t>
                </a:r>
                <a:r>
                  <a:rPr lang="pl-PL" b="1" dirty="0" err="1">
                    <a:solidFill>
                      <a:srgbClr val="FF0000"/>
                    </a:solidFill>
                  </a:rPr>
                  <a:t>effects</a:t>
                </a: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𝑙𝑛𝑋</m:t>
                          </m:r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l-PL" sz="21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1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𝐷𝐼𝑆𝑇</m:t>
                              </m:r>
                            </m:e>
                          </m:func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1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𝐶𝑁𝑇𝐺</m:t>
                              </m:r>
                            </m:e>
                          </m:func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1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𝐿𝐴𝑁𝐺</m:t>
                              </m:r>
                            </m:e>
                          </m:func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l-PL" sz="2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1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l-PL" sz="2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pl-PL" sz="21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𝐶𝐿𝑁𝑌</m:t>
                              </m:r>
                            </m:e>
                          </m:func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sz="21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 </a:t>
                </a:r>
                <a:r>
                  <a:rPr lang="pl-PL" dirty="0"/>
                  <a:t>– wektor </a:t>
                </a:r>
                <a:r>
                  <a:rPr lang="pl-PL" dirty="0" err="1"/>
                  <a:t>exporter-time</a:t>
                </a:r>
                <a:r>
                  <a:rPr lang="pl-PL" dirty="0"/>
                  <a:t> </a:t>
                </a:r>
                <a:r>
                  <a:rPr lang="pl-PL" dirty="0" err="1"/>
                  <a:t>fixed</a:t>
                </a:r>
                <a:r>
                  <a:rPr lang="pl-PL" dirty="0"/>
                  <a:t> </a:t>
                </a:r>
                <a:r>
                  <a:rPr lang="pl-PL" dirty="0" err="1"/>
                  <a:t>effects,uwzględniające</a:t>
                </a:r>
                <a:r>
                  <a:rPr lang="pl-PL" dirty="0"/>
                  <a:t> zewnętrzne </a:t>
                </a:r>
                <a:r>
                  <a:rPr lang="pl-PL" dirty="0" err="1"/>
                  <a:t>multilateral</a:t>
                </a:r>
                <a:r>
                  <a:rPr lang="pl-PL" dirty="0"/>
                  <a:t> </a:t>
                </a:r>
                <a:r>
                  <a:rPr lang="pl-PL" dirty="0" err="1"/>
                  <a:t>resistances</a:t>
                </a:r>
                <a:r>
                  <a:rPr lang="pl-PL" dirty="0"/>
                  <a:t> </a:t>
                </a:r>
                <a:r>
                  <a:rPr lang="pl-PL" dirty="0" err="1"/>
                  <a:t>terms</a:t>
                </a:r>
                <a:endParaRPr lang="pl-P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𝚾</m:t>
                        </m:r>
                      </m:e>
                      <m:sub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 </a:t>
                </a:r>
                <a:r>
                  <a:rPr lang="pl-PL" dirty="0"/>
                  <a:t>– wektor importer-</a:t>
                </a:r>
                <a:r>
                  <a:rPr lang="pl-PL" dirty="0" err="1"/>
                  <a:t>time</a:t>
                </a:r>
                <a:r>
                  <a:rPr lang="pl-PL" dirty="0"/>
                  <a:t> </a:t>
                </a:r>
                <a:r>
                  <a:rPr lang="pl-PL" dirty="0" err="1"/>
                  <a:t>fixed</a:t>
                </a:r>
                <a:r>
                  <a:rPr lang="pl-PL" dirty="0"/>
                  <a:t> </a:t>
                </a:r>
                <a:r>
                  <a:rPr lang="pl-PL" dirty="0" err="1"/>
                  <a:t>effects,uwzględniające</a:t>
                </a:r>
                <a:r>
                  <a:rPr lang="pl-PL" dirty="0"/>
                  <a:t> wewnętrzne </a:t>
                </a:r>
                <a:r>
                  <a:rPr lang="pl-PL" dirty="0" err="1"/>
                  <a:t>multilateral</a:t>
                </a:r>
                <a:r>
                  <a:rPr lang="pl-PL" dirty="0"/>
                  <a:t> </a:t>
                </a:r>
                <a:r>
                  <a:rPr lang="pl-PL" dirty="0" err="1"/>
                  <a:t>resistances</a:t>
                </a:r>
                <a:r>
                  <a:rPr lang="pl-PL" dirty="0"/>
                  <a:t> </a:t>
                </a:r>
                <a:r>
                  <a:rPr lang="pl-PL" dirty="0" err="1"/>
                  <a:t>terms</a:t>
                </a:r>
                <a:endParaRPr lang="pl-PL" dirty="0"/>
              </a:p>
              <a:p>
                <a:pPr marL="0" indent="0">
                  <a:buNone/>
                </a:pPr>
                <a:r>
                  <a:rPr lang="pl-PL" b="1" dirty="0">
                    <a:solidFill>
                      <a:srgbClr val="FF0000"/>
                    </a:solidFill>
                  </a:rPr>
                  <a:t>DIST </a:t>
                </a:r>
                <a:r>
                  <a:rPr lang="pl-PL" dirty="0"/>
                  <a:t>– dystans bilateralny</a:t>
                </a:r>
              </a:p>
              <a:p>
                <a:pPr marL="0" indent="0">
                  <a:buNone/>
                </a:pPr>
                <a:r>
                  <a:rPr lang="pl-PL" b="1" dirty="0">
                    <a:solidFill>
                      <a:srgbClr val="FF0000"/>
                    </a:solidFill>
                  </a:rPr>
                  <a:t>CNTG </a:t>
                </a:r>
                <a:r>
                  <a:rPr lang="pl-PL" dirty="0"/>
                  <a:t>–wspólna ciągła granica między </a:t>
                </a:r>
                <a:r>
                  <a:rPr lang="en-US" dirty="0" err="1"/>
                  <a:t>i</a:t>
                </a:r>
                <a:r>
                  <a:rPr lang="en-US" dirty="0"/>
                  <a:t> and j</a:t>
                </a:r>
                <a:endParaRPr lang="pl-PL" dirty="0"/>
              </a:p>
              <a:p>
                <a:pPr marL="0" indent="0">
                  <a:buNone/>
                </a:pPr>
                <a:r>
                  <a:rPr lang="pl-PL" b="1" dirty="0">
                    <a:solidFill>
                      <a:srgbClr val="FF0000"/>
                    </a:solidFill>
                  </a:rPr>
                  <a:t>LANG </a:t>
                </a:r>
                <a:r>
                  <a:rPr lang="pl-PL" dirty="0"/>
                  <a:t>– zmienna 0-1 wspólny język</a:t>
                </a:r>
              </a:p>
              <a:p>
                <a:pPr marL="0" indent="0">
                  <a:buNone/>
                </a:pPr>
                <a:r>
                  <a:rPr lang="pl-PL" b="1" dirty="0">
                    <a:solidFill>
                      <a:srgbClr val="FF0000"/>
                    </a:solidFill>
                  </a:rPr>
                  <a:t>CLNY</a:t>
                </a:r>
                <a:r>
                  <a:rPr lang="pl-PL" dirty="0"/>
                  <a:t> – zmienna 0-1 wspólna przeszłość kolonialna.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E008D21-4FD3-453F-8AE5-D042877BF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>
                <a:blip r:embed="rId3"/>
                <a:stretch>
                  <a:fillRect l="-1350" t="-28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69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13905-8487-4142-BBD1-A54B3D9D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Estymacja modeli grawitacyjnych.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E008D21-4FD3-453F-8AE5-D042877BF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OLS estimation controlling for multilateral resistance terms with </a:t>
                </a:r>
                <a:r>
                  <a:rPr lang="en-US" b="1" dirty="0">
                    <a:solidFill>
                      <a:srgbClr val="FF0000"/>
                    </a:solidFill>
                  </a:rPr>
                  <a:t>remoteness indexes</a:t>
                </a: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𝑙𝑛𝑋</m:t>
                          </m:r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1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1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𝐷𝐼𝑆𝑇</m:t>
                              </m:r>
                            </m:e>
                          </m:func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1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𝐶𝑁𝑇𝐺</m:t>
                              </m:r>
                            </m:e>
                          </m:func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1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𝐿𝐴𝑁𝐺</m:t>
                              </m:r>
                            </m:e>
                          </m:func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l-PL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l-PL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1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l-PL" sz="2100" b="0" i="1" smtClean="0">
                                  <a:latin typeface="Cambria Math" panose="02040503050406030204" pitchFamily="18" charset="0"/>
                                </a:rPr>
                                <m:t>𝐶𝐿𝑁𝑌</m:t>
                              </m:r>
                            </m:e>
                          </m:func>
                        </m:e>
                        <m:sub>
                          <m:r>
                            <a:rPr lang="pl-PL" sz="21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21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l-PL" sz="21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        +</m:t>
                      </m:r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𝑙𝑛𝐸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𝑙𝑛𝑅𝐸𝑀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𝐸𝑋𝑃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𝑙𝑛𝑅𝐸𝑀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𝐼𝑀𝑃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𝒍𝒏𝑹𝑬𝑴</m:t>
                        </m:r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𝑬𝑿𝑷</m:t>
                        </m:r>
                      </m:e>
                      <m:sub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𝒍𝒏𝑹𝑬𝑴</m:t>
                        </m:r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𝑰𝑴</m:t>
                        </m:r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remotenes</a:t>
                </a:r>
                <a:r>
                  <a:rPr lang="pl-PL" dirty="0"/>
                  <a:t> index (</a:t>
                </a:r>
                <a:r>
                  <a:rPr lang="pl-PL" dirty="0" err="1"/>
                  <a:t>Head</a:t>
                </a:r>
                <a:r>
                  <a:rPr lang="pl-PL" dirty="0"/>
                  <a:t>, 2003)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𝒍𝒏𝑹𝑬𝑴</m:t>
                        </m:r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𝑬𝑿𝑷</m:t>
                        </m:r>
                      </m:e>
                      <m:sub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pl-P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l-PL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pl-P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pl-P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pl-P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𝐷𝐼𝑆𝑇</m:t>
                                        </m:r>
                                      </m:e>
                                      <m:sub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f>
                                  <m:fPr>
                                    <m:ctrlPr>
                                      <a:rPr lang="pl-P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pl-PL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l-PL" dirty="0"/>
                  <a:t>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𝒍𝒏𝑹𝑬𝑴</m:t>
                          </m:r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𝑰𝑴𝑷</m:t>
                          </m:r>
                        </m:e>
                        <m:sub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𝐷𝐼𝑆𝑇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f>
                                    <m:fPr>
                                      <m:ctrlP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l-PL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 </a:t>
                </a:r>
                <a:r>
                  <a:rPr lang="pl-PL" dirty="0"/>
                  <a:t>–</a:t>
                </a:r>
                <a:r>
                  <a:rPr lang="pl-PL" dirty="0">
                    <a:solidFill>
                      <a:srgbClr val="FF0000"/>
                    </a:solidFill>
                  </a:rPr>
                  <a:t> </a:t>
                </a:r>
                <a:r>
                  <a:rPr lang="pl-PL" dirty="0" err="1"/>
                  <a:t>exporter</a:t>
                </a:r>
                <a:r>
                  <a:rPr lang="pl-PL" dirty="0"/>
                  <a:t> </a:t>
                </a:r>
                <a:r>
                  <a:rPr lang="pl-PL" dirty="0" err="1"/>
                  <a:t>output</a:t>
                </a:r>
                <a:endParaRPr lang="pl-P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 </a:t>
                </a:r>
                <a:r>
                  <a:rPr lang="pl-PL" dirty="0"/>
                  <a:t>–</a:t>
                </a:r>
                <a:r>
                  <a:rPr lang="pl-PL" dirty="0">
                    <a:solidFill>
                      <a:srgbClr val="FF0000"/>
                    </a:solidFill>
                  </a:rPr>
                  <a:t> </a:t>
                </a:r>
                <a:r>
                  <a:rPr lang="pl-PL" dirty="0"/>
                  <a:t>importer </a:t>
                </a:r>
                <a:r>
                  <a:rPr lang="pl-PL" dirty="0" err="1"/>
                  <a:t>expenditure</a:t>
                </a:r>
                <a:endParaRPr lang="pl-PL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E008D21-4FD3-453F-8AE5-D042877BF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>
                <a:blip r:embed="rId3"/>
                <a:stretch>
                  <a:fillRect l="-1137" t="-2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AF455-EBF7-4A73-9022-71675025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Evolution of gravity theory over time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(Y. V. </a:t>
            </a:r>
            <a:r>
              <a:rPr lang="pl-PL" dirty="0" err="1"/>
              <a:t>Yotov</a:t>
            </a:r>
            <a:r>
              <a:rPr lang="pl-PL" dirty="0"/>
              <a:t> 2016)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19BD3C-78A2-44A2-B5BF-A899C4289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39920" r="17713" b="15981"/>
          <a:stretch/>
        </p:blipFill>
        <p:spPr>
          <a:xfrm>
            <a:off x="1331640" y="2822819"/>
            <a:ext cx="62214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Review of the structural gravity model</a:t>
                </a:r>
                <a:endParaRPr lang="pl-PL" dirty="0"/>
              </a:p>
              <a:p>
                <a:r>
                  <a:rPr lang="pl-PL" dirty="0"/>
                  <a:t>The </a:t>
                </a:r>
                <a:r>
                  <a:rPr lang="pl-PL" dirty="0" err="1"/>
                  <a:t>domestic</a:t>
                </a:r>
                <a:r>
                  <a:rPr lang="pl-PL" dirty="0"/>
                  <a:t> </a:t>
                </a:r>
                <a:r>
                  <a:rPr lang="pl-PL" dirty="0" err="1"/>
                  <a:t>production</a:t>
                </a:r>
                <a:r>
                  <a:rPr lang="pl-PL" dirty="0"/>
                  <a:t>: </a:t>
                </a:r>
                <a:r>
                  <a:rPr lang="pl-PL" dirty="0" err="1"/>
                  <a:t>Y</a:t>
                </a:r>
                <a:r>
                  <a:rPr lang="pl-PL" sz="2000" dirty="0" err="1"/>
                  <a:t>i</a:t>
                </a:r>
                <a:r>
                  <a:rPr lang="pl-PL" dirty="0"/>
                  <a:t>=</a:t>
                </a:r>
                <a:r>
                  <a:rPr lang="pl-PL" dirty="0" err="1"/>
                  <a:t>p</a:t>
                </a:r>
                <a:r>
                  <a:rPr lang="pl-PL" sz="2000" dirty="0" err="1"/>
                  <a:t>i</a:t>
                </a:r>
                <a:r>
                  <a:rPr lang="pl-PL" dirty="0" err="1"/>
                  <a:t>Q</a:t>
                </a:r>
                <a:r>
                  <a:rPr lang="pl-PL" sz="2000" dirty="0" err="1"/>
                  <a:t>i</a:t>
                </a:r>
                <a:endParaRPr lang="pl-PL" sz="2000" dirty="0"/>
              </a:p>
              <a:p>
                <a:r>
                  <a:rPr lang="pl-PL" dirty="0"/>
                  <a:t>The </a:t>
                </a:r>
                <a:r>
                  <a:rPr lang="pl-PL" dirty="0" err="1"/>
                  <a:t>domestic</a:t>
                </a:r>
                <a:r>
                  <a:rPr lang="pl-PL" dirty="0"/>
                  <a:t> </a:t>
                </a:r>
                <a:r>
                  <a:rPr lang="pl-PL" dirty="0" err="1"/>
                  <a:t>expenditure</a:t>
                </a:r>
                <a:r>
                  <a:rPr lang="pl-PL" sz="2000" dirty="0"/>
                  <a:t>: </a:t>
                </a:r>
                <a:r>
                  <a:rPr lang="pl-PL" dirty="0" err="1"/>
                  <a:t>E</a:t>
                </a:r>
                <a:r>
                  <a:rPr lang="pl-PL" sz="2000" dirty="0" err="1"/>
                  <a:t>i</a:t>
                </a:r>
                <a:r>
                  <a:rPr lang="pl-PL" dirty="0"/>
                  <a:t>=</a:t>
                </a:r>
                <a:r>
                  <a:rPr lang="pl-PL" dirty="0" err="1"/>
                  <a:t>ø</a:t>
                </a:r>
                <a:r>
                  <a:rPr lang="pl-PL" sz="2000" dirty="0" err="1"/>
                  <a:t>i</a:t>
                </a:r>
                <a:r>
                  <a:rPr lang="pl-PL" dirty="0" err="1"/>
                  <a:t>Y</a:t>
                </a:r>
                <a:r>
                  <a:rPr lang="pl-PL" sz="2000" dirty="0" err="1"/>
                  <a:t>i</a:t>
                </a:r>
                <a:r>
                  <a:rPr lang="pl-PL" dirty="0"/>
                  <a:t>, </a:t>
                </a:r>
              </a:p>
              <a:p>
                <a:pPr lvl="1"/>
                <a:r>
                  <a:rPr lang="pl-PL" dirty="0" err="1"/>
                  <a:t>Where</a:t>
                </a:r>
                <a:r>
                  <a:rPr lang="pl-PL" dirty="0"/>
                  <a:t> </a:t>
                </a:r>
                <a:r>
                  <a:rPr lang="pl-PL" dirty="0" err="1"/>
                  <a:t>ø</a:t>
                </a:r>
                <a:r>
                  <a:rPr lang="pl-PL" sz="2000" dirty="0" err="1"/>
                  <a:t>i</a:t>
                </a:r>
                <a:r>
                  <a:rPr lang="pl-PL" dirty="0"/>
                  <a:t>&gt;1 </a:t>
                </a:r>
                <a:r>
                  <a:rPr lang="en-US" dirty="0"/>
                  <a:t>shows that country </a:t>
                </a:r>
                <a:r>
                  <a:rPr lang="en-US" i="1" dirty="0" err="1"/>
                  <a:t>i</a:t>
                </a:r>
                <a:r>
                  <a:rPr lang="en-US" dirty="0"/>
                  <a:t> runs a trade deficit</a:t>
                </a:r>
                <a:endParaRPr lang="pl-PL" dirty="0"/>
              </a:p>
              <a:p>
                <a:pPr lvl="1"/>
                <a:r>
                  <a:rPr lang="pl-PL" dirty="0" err="1"/>
                  <a:t>If</a:t>
                </a:r>
                <a:r>
                  <a:rPr lang="pl-PL" dirty="0"/>
                  <a:t> 1&gt; </a:t>
                </a:r>
                <a:r>
                  <a:rPr lang="pl-PL" dirty="0" err="1"/>
                  <a:t>ø</a:t>
                </a:r>
                <a:r>
                  <a:rPr lang="pl-PL" sz="2000" dirty="0" err="1"/>
                  <a:t>i</a:t>
                </a:r>
                <a:r>
                  <a:rPr lang="pl-PL" dirty="0"/>
                  <a:t>&gt;0,</a:t>
                </a:r>
                <a:r>
                  <a:rPr lang="en-US" dirty="0"/>
                  <a:t> reflects a trade surplus</a:t>
                </a:r>
                <a:endParaRPr lang="pl-PL" dirty="0"/>
              </a:p>
              <a:p>
                <a:r>
                  <a:rPr lang="en-US" dirty="0"/>
                  <a:t>On the demand side, consumer preferences are assumed to be </a:t>
                </a:r>
                <a:r>
                  <a:rPr lang="en-US" b="1" dirty="0">
                    <a:solidFill>
                      <a:schemeClr val="accent1"/>
                    </a:solidFill>
                  </a:rPr>
                  <a:t>homothetic,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identical across countries</a:t>
                </a:r>
                <a:r>
                  <a:rPr lang="en-US" dirty="0"/>
                  <a:t>, and given by a </a:t>
                </a:r>
                <a:r>
                  <a:rPr lang="en-US" b="1" dirty="0">
                    <a:solidFill>
                      <a:schemeClr val="accent1"/>
                    </a:solidFill>
                  </a:rPr>
                  <a:t>CES-utility</a:t>
                </a:r>
                <a:r>
                  <a:rPr lang="en-US" dirty="0"/>
                  <a:t> function for country j</a:t>
                </a:r>
                <a:r>
                  <a:rPr lang="pl-PL" dirty="0"/>
                  <a:t>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sup>
                            </m:sSubSup>
                            <m:sSubSup>
                              <m:sSubSup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sup>
                            </m:sSubSup>
                          </m:e>
                        </m:nary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r>
                  <a:rPr lang="pl-PL" dirty="0"/>
                  <a:t>, </a:t>
                </a:r>
                <a:r>
                  <a:rPr lang="pl-PL" dirty="0" err="1"/>
                  <a:t>where</a:t>
                </a:r>
                <a:endParaRPr lang="pl-PL" dirty="0"/>
              </a:p>
              <a:p>
                <a:r>
                  <a:rPr lang="en-US" dirty="0"/>
                  <a:t>σ &gt; 1 is the elasticity of substitution among different varieties</a:t>
                </a:r>
                <a:endParaRPr lang="pl-PL" dirty="0"/>
              </a:p>
              <a:p>
                <a:r>
                  <a:rPr lang="en-US" dirty="0"/>
                  <a:t>α</a:t>
                </a:r>
                <a:r>
                  <a:rPr lang="en-US" sz="2000" dirty="0" err="1"/>
                  <a:t>i</a:t>
                </a:r>
                <a:r>
                  <a:rPr lang="en-US" dirty="0"/>
                  <a:t> &gt; 0 is the CES preference parameter, which will remain treated as an exogenous taste parameter</a:t>
                </a:r>
                <a:endParaRPr lang="pl-PL" dirty="0"/>
              </a:p>
              <a:p>
                <a:r>
                  <a:rPr lang="en-US" dirty="0" err="1"/>
                  <a:t>c</a:t>
                </a:r>
                <a:r>
                  <a:rPr lang="en-US" sz="2000" dirty="0" err="1"/>
                  <a:t>ij</a:t>
                </a:r>
                <a:r>
                  <a:rPr lang="en-US" dirty="0"/>
                  <a:t> denotes consumption of varieties from country </a:t>
                </a:r>
                <a:r>
                  <a:rPr lang="en-US" i="1" dirty="0" err="1"/>
                  <a:t>i</a:t>
                </a:r>
                <a:r>
                  <a:rPr lang="en-US" dirty="0"/>
                  <a:t> in country </a:t>
                </a:r>
                <a:r>
                  <a:rPr lang="en-US" i="1" dirty="0"/>
                  <a:t>j</a:t>
                </a:r>
                <a:endParaRPr lang="pl-PL" i="1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2291" r="-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09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l-PL" dirty="0"/>
                  <a:t>The </a:t>
                </a:r>
                <a:r>
                  <a:rPr lang="pl-PL" dirty="0" err="1"/>
                  <a:t>consumer</a:t>
                </a:r>
                <a:r>
                  <a:rPr lang="pl-PL" dirty="0"/>
                  <a:t> </a:t>
                </a:r>
                <a:r>
                  <a:rPr lang="pl-PL" dirty="0" err="1"/>
                  <a:t>maximize</a:t>
                </a:r>
                <a:r>
                  <a:rPr lang="pl-PL" dirty="0"/>
                  <a:t> </a:t>
                </a:r>
                <a:r>
                  <a:rPr lang="pl-PL" dirty="0" err="1"/>
                  <a:t>above</a:t>
                </a:r>
                <a:r>
                  <a:rPr lang="pl-PL" dirty="0"/>
                  <a:t> </a:t>
                </a:r>
                <a:r>
                  <a:rPr lang="pl-PL" dirty="0" err="1"/>
                  <a:t>utiulity</a:t>
                </a:r>
                <a:r>
                  <a:rPr lang="pl-PL" dirty="0"/>
                  <a:t> with </a:t>
                </a:r>
                <a:r>
                  <a:rPr lang="pl-PL" dirty="0" err="1"/>
                  <a:t>respect</a:t>
                </a:r>
                <a:r>
                  <a:rPr lang="pl-PL" dirty="0"/>
                  <a:t> to </a:t>
                </a:r>
                <a:r>
                  <a:rPr lang="pl-PL" dirty="0" err="1"/>
                  <a:t>budget</a:t>
                </a:r>
                <a:r>
                  <a:rPr lang="pl-PL" dirty="0"/>
                  <a:t> </a:t>
                </a:r>
                <a:r>
                  <a:rPr lang="pl-PL" dirty="0" err="1"/>
                  <a:t>constraint</a:t>
                </a:r>
                <a:r>
                  <a:rPr lang="pl-P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pl-P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dirty="0"/>
                  <a:t> - </a:t>
                </a:r>
                <a:r>
                  <a:rPr lang="pl-PL" dirty="0" err="1"/>
                  <a:t>total</a:t>
                </a:r>
                <a:r>
                  <a:rPr lang="pl-PL" dirty="0"/>
                  <a:t> </a:t>
                </a:r>
                <a:r>
                  <a:rPr lang="en-US" dirty="0"/>
                  <a:t>spending on varieties from all countries, including </a:t>
                </a:r>
                <a:r>
                  <a:rPr lang="en-US" i="1" dirty="0"/>
                  <a:t>j</a:t>
                </a:r>
                <a:endParaRPr lang="pl-PL" i="1" dirty="0"/>
              </a:p>
              <a:p>
                <a:r>
                  <a:rPr lang="pl-PL" dirty="0" err="1"/>
                  <a:t>prices</a:t>
                </a:r>
                <a:r>
                  <a:rPr lang="pl-PL" dirty="0"/>
                  <a:t> </a:t>
                </a:r>
                <a:r>
                  <a:rPr lang="pl-PL" dirty="0">
                    <a:solidFill>
                      <a:schemeClr val="accent1"/>
                    </a:solidFill>
                  </a:rPr>
                  <a:t>p</a:t>
                </a:r>
                <a:r>
                  <a:rPr lang="pl-PL" sz="2000" dirty="0">
                    <a:solidFill>
                      <a:schemeClr val="accent1"/>
                    </a:solidFill>
                  </a:rPr>
                  <a:t>ij</a:t>
                </a:r>
                <a:r>
                  <a:rPr lang="pl-PL" dirty="0">
                    <a:solidFill>
                      <a:schemeClr val="accent1"/>
                    </a:solidFill>
                  </a:rPr>
                  <a:t> = </a:t>
                </a:r>
                <a:r>
                  <a:rPr lang="pl-PL" dirty="0" err="1">
                    <a:solidFill>
                      <a:schemeClr val="accent1"/>
                    </a:solidFill>
                  </a:rPr>
                  <a:t>p</a:t>
                </a:r>
                <a:r>
                  <a:rPr lang="pl-PL" sz="2000" dirty="0" err="1">
                    <a:solidFill>
                      <a:schemeClr val="accent1"/>
                    </a:solidFill>
                  </a:rPr>
                  <a:t>i</a:t>
                </a:r>
                <a:r>
                  <a:rPr lang="pl-PL" dirty="0" err="1">
                    <a:solidFill>
                      <a:schemeClr val="accent1"/>
                    </a:solidFill>
                  </a:rPr>
                  <a:t>t</a:t>
                </a:r>
                <a:r>
                  <a:rPr lang="pl-PL" sz="2000" dirty="0" err="1">
                    <a:solidFill>
                      <a:schemeClr val="accent1"/>
                    </a:solidFill>
                  </a:rPr>
                  <a:t>ij</a:t>
                </a:r>
                <a:r>
                  <a:rPr lang="pl-PL" sz="2000" dirty="0">
                    <a:solidFill>
                      <a:schemeClr val="accent1"/>
                    </a:solidFill>
                  </a:rPr>
                  <a:t> , </a:t>
                </a:r>
                <a:r>
                  <a:rPr lang="en-US" dirty="0"/>
                  <a:t>function of factory-gate prices in the country of origin, </a:t>
                </a:r>
                <a:r>
                  <a:rPr lang="en-US" dirty="0">
                    <a:solidFill>
                      <a:schemeClr val="accent1"/>
                    </a:solidFill>
                  </a:rPr>
                  <a:t>p</a:t>
                </a:r>
                <a:r>
                  <a:rPr lang="pl-PL" sz="2000" dirty="0">
                    <a:solidFill>
                      <a:schemeClr val="accent1"/>
                    </a:solidFill>
                  </a:rPr>
                  <a:t>i</a:t>
                </a:r>
                <a:r>
                  <a:rPr lang="pl-PL" sz="2000" dirty="0"/>
                  <a:t> </a:t>
                </a:r>
                <a:r>
                  <a:rPr lang="en-US" dirty="0"/>
                  <a:t>marked up by bilateral trade costs,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ij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≥ 1</a:t>
                </a:r>
                <a:r>
                  <a:rPr lang="en-US" dirty="0"/>
                  <a:t>, between trading partners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  <a:r>
                  <a:rPr lang="pl-PL" i="1" dirty="0"/>
                  <a:t> –”</a:t>
                </a:r>
                <a:r>
                  <a:rPr lang="pl-PL" i="1" dirty="0" err="1"/>
                  <a:t>iceberg</a:t>
                </a:r>
                <a:r>
                  <a:rPr lang="pl-PL" i="1" dirty="0"/>
                  <a:t> </a:t>
                </a:r>
                <a:r>
                  <a:rPr lang="pl-PL" i="1" dirty="0" err="1"/>
                  <a:t>costs</a:t>
                </a:r>
                <a:r>
                  <a:rPr lang="pl-PL" i="1" dirty="0"/>
                  <a:t>” </a:t>
                </a:r>
                <a:r>
                  <a:rPr lang="pl-PL" dirty="0"/>
                  <a:t>(Anderson, 2011)</a:t>
                </a:r>
                <a:endParaRPr lang="pl-PL" i="1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830" r="-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17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pl-PL" dirty="0"/>
                  <a:t>Consumer </a:t>
                </a:r>
                <a:r>
                  <a:rPr lang="pl-PL" dirty="0" err="1"/>
                  <a:t>solution</a:t>
                </a:r>
                <a:r>
                  <a:rPr lang="pl-PL" dirty="0"/>
                  <a:t>: </a:t>
                </a:r>
                <a:r>
                  <a:rPr lang="en-US" dirty="0"/>
                  <a:t>the expenditures on goods shipped from origin </a:t>
                </a:r>
                <a:r>
                  <a:rPr lang="en-US" i="1" dirty="0" err="1"/>
                  <a:t>i</a:t>
                </a:r>
                <a:r>
                  <a:rPr lang="en-US" dirty="0"/>
                  <a:t> to destination </a:t>
                </a:r>
                <a:r>
                  <a:rPr lang="en-US" i="1" dirty="0"/>
                  <a:t>j</a:t>
                </a:r>
                <a:r>
                  <a:rPr lang="en-US" dirty="0"/>
                  <a:t> as</a:t>
                </a:r>
                <a:r>
                  <a:rPr lang="pl-P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l-PL" b="0" dirty="0"/>
              </a:p>
              <a:p>
                <a:r>
                  <a:rPr lang="en-US" dirty="0" err="1"/>
                  <a:t>X</a:t>
                </a:r>
                <a:r>
                  <a:rPr lang="en-US" sz="2000" dirty="0" err="1"/>
                  <a:t>ij</a:t>
                </a:r>
                <a:r>
                  <a:rPr lang="en-US" dirty="0"/>
                  <a:t> denotes trade flows from exporter </a:t>
                </a:r>
                <a:r>
                  <a:rPr lang="en-US" i="1" dirty="0" err="1"/>
                  <a:t>i</a:t>
                </a:r>
                <a:r>
                  <a:rPr lang="en-US" dirty="0"/>
                  <a:t> to destination </a:t>
                </a:r>
                <a:r>
                  <a:rPr lang="en-US" i="1" dirty="0"/>
                  <a:t>j</a:t>
                </a:r>
                <a:endParaRPr lang="pl-PL" i="1" dirty="0"/>
              </a:p>
              <a:p>
                <a:r>
                  <a:rPr lang="en-US" dirty="0"/>
                  <a:t>P</a:t>
                </a:r>
                <a:r>
                  <a:rPr lang="en-US" sz="2000" dirty="0"/>
                  <a:t>i</a:t>
                </a:r>
                <a:r>
                  <a:rPr lang="en-US" dirty="0"/>
                  <a:t> can be interpreted as a CES consumer price index</a:t>
                </a:r>
                <a:r>
                  <a:rPr lang="pl-PL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sup>
                    </m:sSup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i="1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7" t="-21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>
            <a:extLst>
              <a:ext uri="{FF2B5EF4-FFF2-40B4-BE49-F238E27FC236}">
                <a16:creationId xmlns:a16="http://schemas.microsoft.com/office/drawing/2014/main" id="{096FB6A1-56C5-4368-9013-A1BF50850186}"/>
              </a:ext>
            </a:extLst>
          </p:cNvPr>
          <p:cNvSpPr txBox="1"/>
          <p:nvPr/>
        </p:nvSpPr>
        <p:spPr>
          <a:xfrm>
            <a:off x="6948264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[1]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CA5F001-7AE1-4C79-B5C6-FF4B08C2FCC9}"/>
              </a:ext>
            </a:extLst>
          </p:cNvPr>
          <p:cNvSpPr txBox="1"/>
          <p:nvPr/>
        </p:nvSpPr>
        <p:spPr>
          <a:xfrm>
            <a:off x="6948264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79476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AF455-EBF7-4A73-9022-71675025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Given that the elasticity of substitution is greater than one, σ &gt;1</a:t>
            </a:r>
            <a:r>
              <a:rPr lang="pl-PL" dirty="0"/>
              <a:t>, the </a:t>
            </a:r>
            <a:r>
              <a:rPr lang="pl-PL" dirty="0" err="1"/>
              <a:t>expenditure</a:t>
            </a:r>
            <a:r>
              <a:rPr lang="pl-PL" dirty="0"/>
              <a:t> </a:t>
            </a:r>
            <a:r>
              <a:rPr lang="pl-PL" dirty="0" err="1"/>
              <a:t>X</a:t>
            </a:r>
            <a:r>
              <a:rPr lang="pl-PL" sz="2000" dirty="0" err="1"/>
              <a:t>ij</a:t>
            </a:r>
            <a:r>
              <a:rPr lang="pl-PL" sz="2000" dirty="0"/>
              <a:t> </a:t>
            </a:r>
            <a:r>
              <a:rPr lang="pl-PL" dirty="0" err="1"/>
              <a:t>is</a:t>
            </a:r>
            <a:r>
              <a:rPr lang="pl-PL" dirty="0"/>
              <a:t>:</a:t>
            </a:r>
          </a:p>
          <a:p>
            <a:r>
              <a:rPr lang="en-US" dirty="0"/>
              <a:t>proportional to total expenditure, </a:t>
            </a:r>
            <a:r>
              <a:rPr lang="en-US" dirty="0" err="1"/>
              <a:t>E</a:t>
            </a:r>
            <a:r>
              <a:rPr lang="en-US" sz="2000" dirty="0" err="1"/>
              <a:t>j</a:t>
            </a:r>
            <a:r>
              <a:rPr lang="en-US" dirty="0"/>
              <a:t> , in destination </a:t>
            </a:r>
            <a:r>
              <a:rPr lang="en-US" i="1" dirty="0"/>
              <a:t>j</a:t>
            </a:r>
            <a:endParaRPr lang="pl-PL" dirty="0"/>
          </a:p>
          <a:p>
            <a:r>
              <a:rPr lang="en-US" dirty="0"/>
              <a:t>inversely related to the (delivered) prices of varieties from origin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to destination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sz="2000" dirty="0" err="1"/>
              <a:t>ij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sz="2000" dirty="0" err="1"/>
              <a:t>i</a:t>
            </a:r>
            <a:r>
              <a:rPr lang="en-US" dirty="0" err="1"/>
              <a:t>t</a:t>
            </a:r>
            <a:r>
              <a:rPr lang="en-US" sz="2000" dirty="0" err="1"/>
              <a:t>ij</a:t>
            </a:r>
            <a:endParaRPr lang="pl-PL" sz="2000" dirty="0"/>
          </a:p>
          <a:p>
            <a:r>
              <a:rPr lang="en-US" dirty="0"/>
              <a:t>directly related to the CES price aggregator </a:t>
            </a:r>
            <a:r>
              <a:rPr lang="en-US" dirty="0" err="1"/>
              <a:t>P</a:t>
            </a:r>
            <a:r>
              <a:rPr lang="en-US" sz="2000" dirty="0" err="1"/>
              <a:t>j</a:t>
            </a:r>
            <a:r>
              <a:rPr lang="pl-PL" sz="2000" dirty="0"/>
              <a:t>. </a:t>
            </a:r>
            <a:br>
              <a:rPr lang="pl-PL" sz="2000" dirty="0"/>
            </a:br>
            <a:r>
              <a:rPr lang="en-US" dirty="0"/>
              <a:t>This relationship reflects the substitution effects across varieties from different countries</a:t>
            </a:r>
            <a:endParaRPr lang="pl-PL" dirty="0"/>
          </a:p>
          <a:p>
            <a:r>
              <a:rPr lang="en-US" dirty="0"/>
              <a:t>contingent on the elasticity of substitution </a:t>
            </a:r>
            <a:r>
              <a:rPr lang="en-US" dirty="0" err="1"/>
              <a:t>σ</a:t>
            </a:r>
            <a:r>
              <a:rPr lang="en-US" sz="2000" dirty="0" err="1"/>
              <a:t>i</a:t>
            </a:r>
            <a:r>
              <a:rPr lang="en-US" dirty="0"/>
              <a:t> when factory-gate prices or the aggregate CES prices (or in the combination of those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51769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pl-PL" dirty="0"/>
                  <a:t>M</a:t>
                </a:r>
                <a:r>
                  <a:rPr lang="en-US" dirty="0" err="1"/>
                  <a:t>arket</a:t>
                </a:r>
                <a:r>
                  <a:rPr lang="en-US" dirty="0"/>
                  <a:t> clearance for goods from each origin</a:t>
                </a:r>
                <a:r>
                  <a:rPr lang="pl-P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l-PL" dirty="0"/>
                            <m:t> </m:t>
                          </m:r>
                        </m:e>
                      </m:nary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pl-PL"/>
                        <m:t> ≡ 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pl-PL"/>
                        <m:t> ∀ </m:t>
                      </m:r>
                      <m:r>
                        <m:rPr>
                          <m:nor/>
                        </m:rPr>
                        <a:rPr lang="pl-PL"/>
                        <m:t>j</m:t>
                      </m:r>
                      <m:r>
                        <m:rPr>
                          <m:nor/>
                        </m:rPr>
                        <a:rPr lang="pl-PL"/>
                        <m:t> .</m:t>
                      </m:r>
                    </m:oMath>
                  </m:oMathPara>
                </a14:m>
                <a:endParaRPr lang="pl-PL" i="1" dirty="0"/>
              </a:p>
              <a:p>
                <a:pPr marL="0" indent="0">
                  <a:buNone/>
                </a:pPr>
                <a:r>
                  <a:rPr lang="en-US" dirty="0"/>
                  <a:t>Defining </a:t>
                </a:r>
                <a:r>
                  <a:rPr lang="pl-PL" dirty="0"/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/>
                      <m:t>≡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dividing equation</a:t>
                </a:r>
                <a:r>
                  <a:rPr lang="pl-PL" dirty="0"/>
                  <a:t> (</a:t>
                </a:r>
                <a:r>
                  <a:rPr lang="pl-PL" dirty="0" err="1"/>
                  <a:t>left-hand</a:t>
                </a:r>
                <a:r>
                  <a:rPr lang="pl-PL" dirty="0"/>
                  <a:t> </a:t>
                </a:r>
                <a:r>
                  <a:rPr lang="pl-PL" dirty="0" err="1"/>
                  <a:t>side</a:t>
                </a:r>
                <a:r>
                  <a:rPr lang="pl-PL" dirty="0"/>
                  <a:t>) by </a:t>
                </a:r>
                <a:r>
                  <a:rPr lang="pl-PL" dirty="0">
                    <a:solidFill>
                      <a:srgbClr val="00B0F0"/>
                    </a:solidFill>
                  </a:rPr>
                  <a:t>Y</a:t>
                </a:r>
                <a:r>
                  <a:rPr lang="pl-P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l-PL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pl-PL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p>
                              </m:sSup>
                            </m:e>
                          </m:nary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l-PL" i="1" dirty="0"/>
              </a:p>
              <a:p>
                <a:pPr marL="0" indent="0">
                  <a:buNone/>
                </a:pPr>
                <a:r>
                  <a:rPr lang="en-US" dirty="0"/>
                  <a:t>Following Anderson and van </a:t>
                </a:r>
                <a:r>
                  <a:rPr lang="en-US" dirty="0" err="1"/>
                  <a:t>Wincoop</a:t>
                </a:r>
                <a:r>
                  <a:rPr lang="en-US" dirty="0"/>
                  <a:t> (2003)</a:t>
                </a:r>
                <a:r>
                  <a:rPr lang="pl-PL" dirty="0"/>
                  <a:t> we </a:t>
                </a:r>
                <a:r>
                  <a:rPr lang="pl-PL" dirty="0" err="1"/>
                  <a:t>can</a:t>
                </a:r>
                <a:r>
                  <a:rPr lang="pl-PL" dirty="0"/>
                  <a:t> </a:t>
                </a:r>
                <a:r>
                  <a:rPr lang="pl-PL" dirty="0" err="1"/>
                  <a:t>rewrite</a:t>
                </a:r>
                <a:r>
                  <a:rPr lang="pl-PL" dirty="0"/>
                  <a:t> the denominator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l-PL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bSup>
                      <m:r>
                        <m:rPr>
                          <m:nor/>
                        </m:rPr>
                        <a:rPr lang="pl-PL"/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l-PL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                  → 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</m:t>
                          </m:r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l-P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</m:num>
                        <m:den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l-PL" i="1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2022" r="-10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>
            <a:extLst>
              <a:ext uri="{FF2B5EF4-FFF2-40B4-BE49-F238E27FC236}">
                <a16:creationId xmlns:a16="http://schemas.microsoft.com/office/drawing/2014/main" id="{99C872A9-9A79-4919-9C8B-7C0D6D672373}"/>
              </a:ext>
            </a:extLst>
          </p:cNvPr>
          <p:cNvSpPr txBox="1"/>
          <p:nvPr/>
        </p:nvSpPr>
        <p:spPr>
          <a:xfrm>
            <a:off x="8028384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[3]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EA6DA1-C415-47C4-A5C9-045C39B54A21}"/>
              </a:ext>
            </a:extLst>
          </p:cNvPr>
          <p:cNvSpPr txBox="1"/>
          <p:nvPr/>
        </p:nvSpPr>
        <p:spPr>
          <a:xfrm>
            <a:off x="8051533" y="344913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[4]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86903D4-BC1F-4738-99AA-F44060252659}"/>
              </a:ext>
            </a:extLst>
          </p:cNvPr>
          <p:cNvSpPr txBox="1"/>
          <p:nvPr/>
        </p:nvSpPr>
        <p:spPr>
          <a:xfrm>
            <a:off x="8051533" y="50731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93628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l-PL" dirty="0"/>
                  <a:t>Podstawiając [5] do równania [1] oraz równania cenowego [2] oraz zestawiając z definicją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</m:oMath>
                </a14:m>
                <a:r>
                  <a:rPr lang="pl-PL" dirty="0"/>
                  <a:t> otrzymujemy system strukturalnego modelu grawitacyjnego:</a:t>
                </a:r>
                <a:br>
                  <a:rPr lang="pl-PL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b="0" i="0" smtClean="0">
                                            <a:latin typeface="Cambria Math" panose="02040503050406030204" pitchFamily="18" charset="0"/>
                                          </a:rPr>
                                          <m:t>Π</m:t>
                                        </m:r>
                                      </m:e>
                                      <m:sub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7" t="-28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017E7EC4-67FC-4588-8AA0-DED2891AE519}"/>
              </a:ext>
            </a:extLst>
          </p:cNvPr>
          <p:cNvSpPr txBox="1"/>
          <p:nvPr/>
        </p:nvSpPr>
        <p:spPr>
          <a:xfrm>
            <a:off x="7308304" y="30628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[A]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269E8C6-8467-40BD-9D9C-D2841BFDA063}"/>
              </a:ext>
            </a:extLst>
          </p:cNvPr>
          <p:cNvSpPr txBox="1"/>
          <p:nvPr/>
        </p:nvSpPr>
        <p:spPr>
          <a:xfrm>
            <a:off x="7308304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[B]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C363019-CE37-4229-A37C-68B411352F2E}"/>
              </a:ext>
            </a:extLst>
          </p:cNvPr>
          <p:cNvSpPr txBox="1"/>
          <p:nvPr/>
        </p:nvSpPr>
        <p:spPr>
          <a:xfrm>
            <a:off x="7308304" y="510161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[C]</a:t>
            </a:r>
          </a:p>
        </p:txBody>
      </p:sp>
    </p:spTree>
    <p:extLst>
      <p:ext uri="{BB962C8B-B14F-4D97-AF65-F5344CB8AC3E}">
        <p14:creationId xmlns:p14="http://schemas.microsoft.com/office/powerpoint/2010/main" val="251439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2A48-2FD2-4178-85B1-86BC054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Grawitajca</a:t>
            </a:r>
            <a:r>
              <a:rPr lang="pl-PL" dirty="0"/>
              <a:t> w handlu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Dekompozycja modelu strukturalnego ([A]) otrzymujemy:</a:t>
                </a:r>
              </a:p>
              <a:p>
                <a:r>
                  <a:rPr lang="pl-PL" dirty="0"/>
                  <a:t>Komponent rozmiaru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r>
                  <a:rPr lang="pl-PL" dirty="0"/>
                  <a:t> </a:t>
                </a:r>
              </a:p>
              <a:p>
                <a:r>
                  <a:rPr lang="pl-PL" dirty="0"/>
                  <a:t>Komponent kosztu</a:t>
                </a:r>
                <a:r>
                  <a:rPr lang="pl-PL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b="0" i="0" smtClean="0">
                                            <a:latin typeface="Cambria Math" panose="02040503050406030204" pitchFamily="18" charset="0"/>
                                          </a:rPr>
                                          <m:t>Π</m:t>
                                        </m:r>
                                      </m:e>
                                      <m:sub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68AF455-EBF7-4A73-9022-71675025A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217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NE">
      <a:dk1>
        <a:sysClr val="windowText" lastClr="000000"/>
      </a:dk1>
      <a:lt1>
        <a:srgbClr val="FFFFFF"/>
      </a:lt1>
      <a:dk2>
        <a:srgbClr val="BD3835"/>
      </a:dk2>
      <a:lt2>
        <a:srgbClr val="EEECE1"/>
      </a:lt2>
      <a:accent1>
        <a:srgbClr val="B33B3B"/>
      </a:accent1>
      <a:accent2>
        <a:srgbClr val="953734"/>
      </a:accent2>
      <a:accent3>
        <a:srgbClr val="D99694"/>
      </a:accent3>
      <a:accent4>
        <a:srgbClr val="E5B9B7"/>
      </a:accent4>
      <a:accent5>
        <a:srgbClr val="F2DCDB"/>
      </a:accent5>
      <a:accent6>
        <a:srgbClr val="FDEADA"/>
      </a:accent6>
      <a:hlink>
        <a:srgbClr val="C00000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9689</TotalTime>
  <Words>1501</Words>
  <Application>Microsoft Office PowerPoint</Application>
  <PresentationFormat>Pokaz na ekranie (4:3)</PresentationFormat>
  <Paragraphs>139</Paragraphs>
  <Slides>15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LMRoman10-Regular-Identity-H</vt:lpstr>
      <vt:lpstr>Source Sans Pro</vt:lpstr>
      <vt:lpstr>Motyw pakietu Office</vt:lpstr>
      <vt:lpstr>Grawitajca w handlu</vt:lpstr>
      <vt:lpstr>Grawitajca w handlu</vt:lpstr>
      <vt:lpstr>Grawitajca w handlu</vt:lpstr>
      <vt:lpstr>Grawitajca w handlu</vt:lpstr>
      <vt:lpstr>Grawitajca w handlu</vt:lpstr>
      <vt:lpstr>Grawitajca w handlu</vt:lpstr>
      <vt:lpstr>Grawitajca w handlu</vt:lpstr>
      <vt:lpstr>Grawitajca w handlu</vt:lpstr>
      <vt:lpstr>Grawitajca w handlu</vt:lpstr>
      <vt:lpstr>Grawitacja – przykłady empiryczne</vt:lpstr>
      <vt:lpstr>Grawitacja – przykłady empiryczne</vt:lpstr>
      <vt:lpstr>Grawitacja – przykłady empiryczne</vt:lpstr>
      <vt:lpstr>Estymacja modeli grawitacyjnych.</vt:lpstr>
      <vt:lpstr>Estymacja modeli grawitacyjnych.</vt:lpstr>
      <vt:lpstr>Estymacja modeli grawitacyjnych.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Seminnar1</dc:title>
  <dc:creator>Łukasz Matuszczak</dc:creator>
  <cp:lastModifiedBy>Matuszczak, Łukasz</cp:lastModifiedBy>
  <cp:revision>123</cp:revision>
  <dcterms:created xsi:type="dcterms:W3CDTF">2014-02-01T13:17:19Z</dcterms:created>
  <dcterms:modified xsi:type="dcterms:W3CDTF">2023-11-10T12:37:27Z</dcterms:modified>
</cp:coreProperties>
</file>