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58" d="100"/>
          <a:sy n="58" d="100"/>
        </p:scale>
        <p:origin x="988"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0C8C030-C56C-4A21-9C48-39AEEA1ADFC6}" type="doc">
      <dgm:prSet loTypeId="urn:microsoft.com/office/officeart/2005/8/layout/default" loCatId="list" qsTypeId="urn:microsoft.com/office/officeart/2005/8/quickstyle/simple1" qsCatId="simple" csTypeId="urn:microsoft.com/office/officeart/2005/8/colors/colorful1" csCatId="colorful"/>
      <dgm:spPr/>
      <dgm:t>
        <a:bodyPr/>
        <a:lstStyle/>
        <a:p>
          <a:endParaRPr lang="en-US"/>
        </a:p>
      </dgm:t>
    </dgm:pt>
    <dgm:pt modelId="{CB0FB92B-66A3-4CB7-B4C8-475D4B887C83}">
      <dgm:prSet/>
      <dgm:spPr/>
      <dgm:t>
        <a:bodyPr/>
        <a:lstStyle/>
        <a:p>
          <a:r>
            <a:rPr lang="pl-PL"/>
            <a:t>narzędzia informatyczne, które umożliwiają szybkie wyszukiwanie informacji </a:t>
          </a:r>
          <a:endParaRPr lang="en-US"/>
        </a:p>
      </dgm:t>
    </dgm:pt>
    <dgm:pt modelId="{4A399813-CAEF-4A90-8312-16BF72D12F95}" type="parTrans" cxnId="{2A92B5AF-69A2-40A4-8EF4-47B3D0FA9258}">
      <dgm:prSet/>
      <dgm:spPr/>
      <dgm:t>
        <a:bodyPr/>
        <a:lstStyle/>
        <a:p>
          <a:endParaRPr lang="en-US"/>
        </a:p>
      </dgm:t>
    </dgm:pt>
    <dgm:pt modelId="{2268E51B-023C-4515-A326-70B3CB558692}" type="sibTrans" cxnId="{2A92B5AF-69A2-40A4-8EF4-47B3D0FA9258}">
      <dgm:prSet/>
      <dgm:spPr/>
      <dgm:t>
        <a:bodyPr/>
        <a:lstStyle/>
        <a:p>
          <a:endParaRPr lang="en-US"/>
        </a:p>
      </dgm:t>
    </dgm:pt>
    <dgm:pt modelId="{A48DDCC5-3154-43CB-BF5B-982E6590C1E4}">
      <dgm:prSet/>
      <dgm:spPr/>
      <dgm:t>
        <a:bodyPr/>
        <a:lstStyle/>
        <a:p>
          <a:r>
            <a:rPr lang="pl-PL"/>
            <a:t>regulacje prawne pozwalające na równy dostęp do informacji</a:t>
          </a:r>
          <a:endParaRPr lang="en-US"/>
        </a:p>
      </dgm:t>
    </dgm:pt>
    <dgm:pt modelId="{9AD33690-C085-42CD-B176-B17AC494BB0C}" type="parTrans" cxnId="{1373FAE1-801B-434A-8890-BD485A1D9461}">
      <dgm:prSet/>
      <dgm:spPr/>
      <dgm:t>
        <a:bodyPr/>
        <a:lstStyle/>
        <a:p>
          <a:endParaRPr lang="en-US"/>
        </a:p>
      </dgm:t>
    </dgm:pt>
    <dgm:pt modelId="{3CB52223-6B41-459C-819F-34B02ACE0513}" type="sibTrans" cxnId="{1373FAE1-801B-434A-8890-BD485A1D9461}">
      <dgm:prSet/>
      <dgm:spPr/>
      <dgm:t>
        <a:bodyPr/>
        <a:lstStyle/>
        <a:p>
          <a:endParaRPr lang="en-US"/>
        </a:p>
      </dgm:t>
    </dgm:pt>
    <dgm:pt modelId="{507A7C5C-5042-432A-854D-CA433623F425}">
      <dgm:prSet/>
      <dgm:spPr/>
      <dgm:t>
        <a:bodyPr/>
        <a:lstStyle/>
        <a:p>
          <a:r>
            <a:rPr lang="pl-PL"/>
            <a:t>standaryzacja</a:t>
          </a:r>
          <a:r>
            <a:rPr lang="pl-PL" u="sng"/>
            <a:t> </a:t>
          </a:r>
          <a:r>
            <a:rPr lang="pl-PL"/>
            <a:t>(sieci sklepów, hotelów, restauracji),</a:t>
          </a:r>
          <a:endParaRPr lang="en-US"/>
        </a:p>
      </dgm:t>
    </dgm:pt>
    <dgm:pt modelId="{406B7C9F-3AAF-480E-809B-3002BBF6510C}" type="parTrans" cxnId="{E2B85C22-4789-47CD-8703-4718729B6495}">
      <dgm:prSet/>
      <dgm:spPr/>
      <dgm:t>
        <a:bodyPr/>
        <a:lstStyle/>
        <a:p>
          <a:endParaRPr lang="en-US"/>
        </a:p>
      </dgm:t>
    </dgm:pt>
    <dgm:pt modelId="{F923D336-86CA-4C0E-9135-ABC94FFC960C}" type="sibTrans" cxnId="{E2B85C22-4789-47CD-8703-4718729B6495}">
      <dgm:prSet/>
      <dgm:spPr/>
      <dgm:t>
        <a:bodyPr/>
        <a:lstStyle/>
        <a:p>
          <a:endParaRPr lang="en-US"/>
        </a:p>
      </dgm:t>
    </dgm:pt>
    <dgm:pt modelId="{CFAB34B9-FA09-4FD2-AE58-F95859A3110E}">
      <dgm:prSet/>
      <dgm:spPr/>
      <dgm:t>
        <a:bodyPr/>
        <a:lstStyle/>
        <a:p>
          <a:r>
            <a:rPr lang="pl-PL"/>
            <a:t>gwarancje oraz uwzględnianie reklamacji,</a:t>
          </a:r>
          <a:endParaRPr lang="en-US"/>
        </a:p>
      </dgm:t>
    </dgm:pt>
    <dgm:pt modelId="{1038AADB-6CF0-4917-8490-8C0CCE968A62}" type="parTrans" cxnId="{9BE5FAB6-732C-4CE6-A911-3CBCA54413FF}">
      <dgm:prSet/>
      <dgm:spPr/>
      <dgm:t>
        <a:bodyPr/>
        <a:lstStyle/>
        <a:p>
          <a:endParaRPr lang="en-US"/>
        </a:p>
      </dgm:t>
    </dgm:pt>
    <dgm:pt modelId="{19FB135F-2FB1-4977-ABED-87AADDD93140}" type="sibTrans" cxnId="{9BE5FAB6-732C-4CE6-A911-3CBCA54413FF}">
      <dgm:prSet/>
      <dgm:spPr/>
      <dgm:t>
        <a:bodyPr/>
        <a:lstStyle/>
        <a:p>
          <a:endParaRPr lang="en-US"/>
        </a:p>
      </dgm:t>
    </dgm:pt>
    <dgm:pt modelId="{1C5B0739-790D-47B0-AF44-A429E3F79FB1}">
      <dgm:prSet/>
      <dgm:spPr/>
      <dgm:t>
        <a:bodyPr/>
        <a:lstStyle/>
        <a:p>
          <a:r>
            <a:rPr lang="pl-PL"/>
            <a:t>reputacja, pozytywny wizerunek marki,</a:t>
          </a:r>
          <a:endParaRPr lang="en-US"/>
        </a:p>
      </dgm:t>
    </dgm:pt>
    <dgm:pt modelId="{D42DF21C-E9FC-41DB-AABD-74884A8D0FBF}" type="parTrans" cxnId="{C151626F-1C8F-43D1-9535-9B4221BAF05B}">
      <dgm:prSet/>
      <dgm:spPr/>
      <dgm:t>
        <a:bodyPr/>
        <a:lstStyle/>
        <a:p>
          <a:endParaRPr lang="en-US"/>
        </a:p>
      </dgm:t>
    </dgm:pt>
    <dgm:pt modelId="{70CA4A65-4481-49E0-BAB6-58BC0CF18EAD}" type="sibTrans" cxnId="{C151626F-1C8F-43D1-9535-9B4221BAF05B}">
      <dgm:prSet/>
      <dgm:spPr/>
      <dgm:t>
        <a:bodyPr/>
        <a:lstStyle/>
        <a:p>
          <a:endParaRPr lang="en-US"/>
        </a:p>
      </dgm:t>
    </dgm:pt>
    <dgm:pt modelId="{2908D0E2-5151-4697-AF99-EE8DAC83D8EC}">
      <dgm:prSet/>
      <dgm:spPr/>
      <dgm:t>
        <a:bodyPr/>
        <a:lstStyle/>
        <a:p>
          <a:r>
            <a:rPr lang="pl-PL"/>
            <a:t>certyfikaty i dyplomy potwierdzające dobrą jakość produktu oraz kwalifikacje pracownika,</a:t>
          </a:r>
          <a:endParaRPr lang="en-US"/>
        </a:p>
      </dgm:t>
    </dgm:pt>
    <dgm:pt modelId="{0F745AEB-21E6-4481-8CC3-D975498BFB61}" type="parTrans" cxnId="{11D47CBB-D907-426C-B5A4-C9E95D2CC9B1}">
      <dgm:prSet/>
      <dgm:spPr/>
      <dgm:t>
        <a:bodyPr/>
        <a:lstStyle/>
        <a:p>
          <a:endParaRPr lang="en-US"/>
        </a:p>
      </dgm:t>
    </dgm:pt>
    <dgm:pt modelId="{3DEE2B83-75D6-412B-9229-5E770D6276D2}" type="sibTrans" cxnId="{11D47CBB-D907-426C-B5A4-C9E95D2CC9B1}">
      <dgm:prSet/>
      <dgm:spPr/>
      <dgm:t>
        <a:bodyPr/>
        <a:lstStyle/>
        <a:p>
          <a:endParaRPr lang="en-US"/>
        </a:p>
      </dgm:t>
    </dgm:pt>
    <dgm:pt modelId="{2B567391-B8D0-4B76-AEC0-ACFA1A86625E}">
      <dgm:prSet/>
      <dgm:spPr/>
      <dgm:t>
        <a:bodyPr/>
        <a:lstStyle/>
        <a:p>
          <a:r>
            <a:rPr lang="pl-PL"/>
            <a:t>korzystanie z usług ekspertów oraz rzeczoznawców.</a:t>
          </a:r>
          <a:endParaRPr lang="en-US"/>
        </a:p>
      </dgm:t>
    </dgm:pt>
    <dgm:pt modelId="{AA7FEDC9-5315-44FE-AA61-5E33CBBDC37F}" type="parTrans" cxnId="{6395DA33-8F27-4B2D-842F-6A641E1EA3C3}">
      <dgm:prSet/>
      <dgm:spPr/>
      <dgm:t>
        <a:bodyPr/>
        <a:lstStyle/>
        <a:p>
          <a:endParaRPr lang="en-US"/>
        </a:p>
      </dgm:t>
    </dgm:pt>
    <dgm:pt modelId="{246652C6-3132-408E-934B-F94B901D438C}" type="sibTrans" cxnId="{6395DA33-8F27-4B2D-842F-6A641E1EA3C3}">
      <dgm:prSet/>
      <dgm:spPr/>
      <dgm:t>
        <a:bodyPr/>
        <a:lstStyle/>
        <a:p>
          <a:endParaRPr lang="en-US"/>
        </a:p>
      </dgm:t>
    </dgm:pt>
    <dgm:pt modelId="{9874A81E-BB8A-4DE8-A599-DED5D5DDBB7E}" type="pres">
      <dgm:prSet presAssocID="{60C8C030-C56C-4A21-9C48-39AEEA1ADFC6}" presName="diagram" presStyleCnt="0">
        <dgm:presLayoutVars>
          <dgm:dir/>
          <dgm:resizeHandles val="exact"/>
        </dgm:presLayoutVars>
      </dgm:prSet>
      <dgm:spPr/>
    </dgm:pt>
    <dgm:pt modelId="{7E4F6703-4B47-4879-9D7B-D50F52C457D5}" type="pres">
      <dgm:prSet presAssocID="{CB0FB92B-66A3-4CB7-B4C8-475D4B887C83}" presName="node" presStyleLbl="node1" presStyleIdx="0" presStyleCnt="7">
        <dgm:presLayoutVars>
          <dgm:bulletEnabled val="1"/>
        </dgm:presLayoutVars>
      </dgm:prSet>
      <dgm:spPr/>
    </dgm:pt>
    <dgm:pt modelId="{112B3B6E-04D2-4BDE-B4D7-9CCCAE85C85A}" type="pres">
      <dgm:prSet presAssocID="{2268E51B-023C-4515-A326-70B3CB558692}" presName="sibTrans" presStyleCnt="0"/>
      <dgm:spPr/>
    </dgm:pt>
    <dgm:pt modelId="{8BAFD463-FA61-4D52-984C-D391F3430EB7}" type="pres">
      <dgm:prSet presAssocID="{A48DDCC5-3154-43CB-BF5B-982E6590C1E4}" presName="node" presStyleLbl="node1" presStyleIdx="1" presStyleCnt="7">
        <dgm:presLayoutVars>
          <dgm:bulletEnabled val="1"/>
        </dgm:presLayoutVars>
      </dgm:prSet>
      <dgm:spPr/>
    </dgm:pt>
    <dgm:pt modelId="{6181FA6A-0343-4060-8F79-19B5FEFE92AE}" type="pres">
      <dgm:prSet presAssocID="{3CB52223-6B41-459C-819F-34B02ACE0513}" presName="sibTrans" presStyleCnt="0"/>
      <dgm:spPr/>
    </dgm:pt>
    <dgm:pt modelId="{7DFB0ADC-1710-4178-83AD-6CF8E4757A33}" type="pres">
      <dgm:prSet presAssocID="{507A7C5C-5042-432A-854D-CA433623F425}" presName="node" presStyleLbl="node1" presStyleIdx="2" presStyleCnt="7">
        <dgm:presLayoutVars>
          <dgm:bulletEnabled val="1"/>
        </dgm:presLayoutVars>
      </dgm:prSet>
      <dgm:spPr/>
    </dgm:pt>
    <dgm:pt modelId="{280917B4-0731-4785-BCF5-80603EE9B9BA}" type="pres">
      <dgm:prSet presAssocID="{F923D336-86CA-4C0E-9135-ABC94FFC960C}" presName="sibTrans" presStyleCnt="0"/>
      <dgm:spPr/>
    </dgm:pt>
    <dgm:pt modelId="{D5A5FF2D-D676-427D-BCA6-2F2564F0ACFE}" type="pres">
      <dgm:prSet presAssocID="{CFAB34B9-FA09-4FD2-AE58-F95859A3110E}" presName="node" presStyleLbl="node1" presStyleIdx="3" presStyleCnt="7">
        <dgm:presLayoutVars>
          <dgm:bulletEnabled val="1"/>
        </dgm:presLayoutVars>
      </dgm:prSet>
      <dgm:spPr/>
    </dgm:pt>
    <dgm:pt modelId="{A1E7C300-1566-4BD2-B9D8-05C23ABF9632}" type="pres">
      <dgm:prSet presAssocID="{19FB135F-2FB1-4977-ABED-87AADDD93140}" presName="sibTrans" presStyleCnt="0"/>
      <dgm:spPr/>
    </dgm:pt>
    <dgm:pt modelId="{12F62803-21A2-46E6-9867-EDCEE89AB039}" type="pres">
      <dgm:prSet presAssocID="{1C5B0739-790D-47B0-AF44-A429E3F79FB1}" presName="node" presStyleLbl="node1" presStyleIdx="4" presStyleCnt="7">
        <dgm:presLayoutVars>
          <dgm:bulletEnabled val="1"/>
        </dgm:presLayoutVars>
      </dgm:prSet>
      <dgm:spPr/>
    </dgm:pt>
    <dgm:pt modelId="{727FFF54-7CD6-4355-96CE-77F1EA54842E}" type="pres">
      <dgm:prSet presAssocID="{70CA4A65-4481-49E0-BAB6-58BC0CF18EAD}" presName="sibTrans" presStyleCnt="0"/>
      <dgm:spPr/>
    </dgm:pt>
    <dgm:pt modelId="{38152FFF-1D21-469F-81BD-962BE3078CF9}" type="pres">
      <dgm:prSet presAssocID="{2908D0E2-5151-4697-AF99-EE8DAC83D8EC}" presName="node" presStyleLbl="node1" presStyleIdx="5" presStyleCnt="7">
        <dgm:presLayoutVars>
          <dgm:bulletEnabled val="1"/>
        </dgm:presLayoutVars>
      </dgm:prSet>
      <dgm:spPr/>
    </dgm:pt>
    <dgm:pt modelId="{4D02B74C-1B9F-48C1-A360-CDB6FF34070A}" type="pres">
      <dgm:prSet presAssocID="{3DEE2B83-75D6-412B-9229-5E770D6276D2}" presName="sibTrans" presStyleCnt="0"/>
      <dgm:spPr/>
    </dgm:pt>
    <dgm:pt modelId="{DFDC9E87-5BBF-4F4A-8E55-736A6DAD8D66}" type="pres">
      <dgm:prSet presAssocID="{2B567391-B8D0-4B76-AEC0-ACFA1A86625E}" presName="node" presStyleLbl="node1" presStyleIdx="6" presStyleCnt="7">
        <dgm:presLayoutVars>
          <dgm:bulletEnabled val="1"/>
        </dgm:presLayoutVars>
      </dgm:prSet>
      <dgm:spPr/>
    </dgm:pt>
  </dgm:ptLst>
  <dgm:cxnLst>
    <dgm:cxn modelId="{AB8C6F1F-B02E-41A9-8331-83932D732082}" type="presOf" srcId="{60C8C030-C56C-4A21-9C48-39AEEA1ADFC6}" destId="{9874A81E-BB8A-4DE8-A599-DED5D5DDBB7E}" srcOrd="0" destOrd="0" presId="urn:microsoft.com/office/officeart/2005/8/layout/default"/>
    <dgm:cxn modelId="{E2B85C22-4789-47CD-8703-4718729B6495}" srcId="{60C8C030-C56C-4A21-9C48-39AEEA1ADFC6}" destId="{507A7C5C-5042-432A-854D-CA433623F425}" srcOrd="2" destOrd="0" parTransId="{406B7C9F-3AAF-480E-809B-3002BBF6510C}" sibTransId="{F923D336-86CA-4C0E-9135-ABC94FFC960C}"/>
    <dgm:cxn modelId="{6395DA33-8F27-4B2D-842F-6A641E1EA3C3}" srcId="{60C8C030-C56C-4A21-9C48-39AEEA1ADFC6}" destId="{2B567391-B8D0-4B76-AEC0-ACFA1A86625E}" srcOrd="6" destOrd="0" parTransId="{AA7FEDC9-5315-44FE-AA61-5E33CBBDC37F}" sibTransId="{246652C6-3132-408E-934B-F94B901D438C}"/>
    <dgm:cxn modelId="{C151626F-1C8F-43D1-9535-9B4221BAF05B}" srcId="{60C8C030-C56C-4A21-9C48-39AEEA1ADFC6}" destId="{1C5B0739-790D-47B0-AF44-A429E3F79FB1}" srcOrd="4" destOrd="0" parTransId="{D42DF21C-E9FC-41DB-AABD-74884A8D0FBF}" sibTransId="{70CA4A65-4481-49E0-BAB6-58BC0CF18EAD}"/>
    <dgm:cxn modelId="{A08AF777-2429-42C0-AD2E-158739FFF6E8}" type="presOf" srcId="{CB0FB92B-66A3-4CB7-B4C8-475D4B887C83}" destId="{7E4F6703-4B47-4879-9D7B-D50F52C457D5}" srcOrd="0" destOrd="0" presId="urn:microsoft.com/office/officeart/2005/8/layout/default"/>
    <dgm:cxn modelId="{76C0949E-3CAA-4435-B8FF-566C5426CEE3}" type="presOf" srcId="{2B567391-B8D0-4B76-AEC0-ACFA1A86625E}" destId="{DFDC9E87-5BBF-4F4A-8E55-736A6DAD8D66}" srcOrd="0" destOrd="0" presId="urn:microsoft.com/office/officeart/2005/8/layout/default"/>
    <dgm:cxn modelId="{2A92B5AF-69A2-40A4-8EF4-47B3D0FA9258}" srcId="{60C8C030-C56C-4A21-9C48-39AEEA1ADFC6}" destId="{CB0FB92B-66A3-4CB7-B4C8-475D4B887C83}" srcOrd="0" destOrd="0" parTransId="{4A399813-CAEF-4A90-8312-16BF72D12F95}" sibTransId="{2268E51B-023C-4515-A326-70B3CB558692}"/>
    <dgm:cxn modelId="{9BE5FAB6-732C-4CE6-A911-3CBCA54413FF}" srcId="{60C8C030-C56C-4A21-9C48-39AEEA1ADFC6}" destId="{CFAB34B9-FA09-4FD2-AE58-F95859A3110E}" srcOrd="3" destOrd="0" parTransId="{1038AADB-6CF0-4917-8490-8C0CCE968A62}" sibTransId="{19FB135F-2FB1-4977-ABED-87AADDD93140}"/>
    <dgm:cxn modelId="{11D47CBB-D907-426C-B5A4-C9E95D2CC9B1}" srcId="{60C8C030-C56C-4A21-9C48-39AEEA1ADFC6}" destId="{2908D0E2-5151-4697-AF99-EE8DAC83D8EC}" srcOrd="5" destOrd="0" parTransId="{0F745AEB-21E6-4481-8CC3-D975498BFB61}" sibTransId="{3DEE2B83-75D6-412B-9229-5E770D6276D2}"/>
    <dgm:cxn modelId="{9788D1C0-86A6-44DE-A306-23DAB700C2DA}" type="presOf" srcId="{1C5B0739-790D-47B0-AF44-A429E3F79FB1}" destId="{12F62803-21A2-46E6-9867-EDCEE89AB039}" srcOrd="0" destOrd="0" presId="urn:microsoft.com/office/officeart/2005/8/layout/default"/>
    <dgm:cxn modelId="{1373FAE1-801B-434A-8890-BD485A1D9461}" srcId="{60C8C030-C56C-4A21-9C48-39AEEA1ADFC6}" destId="{A48DDCC5-3154-43CB-BF5B-982E6590C1E4}" srcOrd="1" destOrd="0" parTransId="{9AD33690-C085-42CD-B176-B17AC494BB0C}" sibTransId="{3CB52223-6B41-459C-819F-34B02ACE0513}"/>
    <dgm:cxn modelId="{FDFB9EE3-5155-482F-BF24-677C023FA9C5}" type="presOf" srcId="{A48DDCC5-3154-43CB-BF5B-982E6590C1E4}" destId="{8BAFD463-FA61-4D52-984C-D391F3430EB7}" srcOrd="0" destOrd="0" presId="urn:microsoft.com/office/officeart/2005/8/layout/default"/>
    <dgm:cxn modelId="{45D620EF-9B04-4F4F-AB3F-A911B9966BCA}" type="presOf" srcId="{2908D0E2-5151-4697-AF99-EE8DAC83D8EC}" destId="{38152FFF-1D21-469F-81BD-962BE3078CF9}" srcOrd="0" destOrd="0" presId="urn:microsoft.com/office/officeart/2005/8/layout/default"/>
    <dgm:cxn modelId="{94E0DFF6-BA21-4C7C-959A-CE45848F22EC}" type="presOf" srcId="{CFAB34B9-FA09-4FD2-AE58-F95859A3110E}" destId="{D5A5FF2D-D676-427D-BCA6-2F2564F0ACFE}" srcOrd="0" destOrd="0" presId="urn:microsoft.com/office/officeart/2005/8/layout/default"/>
    <dgm:cxn modelId="{B02C84F7-6FFF-45B7-9FBA-EDD19698DE87}" type="presOf" srcId="{507A7C5C-5042-432A-854D-CA433623F425}" destId="{7DFB0ADC-1710-4178-83AD-6CF8E4757A33}" srcOrd="0" destOrd="0" presId="urn:microsoft.com/office/officeart/2005/8/layout/default"/>
    <dgm:cxn modelId="{8578A85D-09EB-4A0D-9D9C-BDD919ED69E2}" type="presParOf" srcId="{9874A81E-BB8A-4DE8-A599-DED5D5DDBB7E}" destId="{7E4F6703-4B47-4879-9D7B-D50F52C457D5}" srcOrd="0" destOrd="0" presId="urn:microsoft.com/office/officeart/2005/8/layout/default"/>
    <dgm:cxn modelId="{C315C236-665F-477D-836D-1A249C14925C}" type="presParOf" srcId="{9874A81E-BB8A-4DE8-A599-DED5D5DDBB7E}" destId="{112B3B6E-04D2-4BDE-B4D7-9CCCAE85C85A}" srcOrd="1" destOrd="0" presId="urn:microsoft.com/office/officeart/2005/8/layout/default"/>
    <dgm:cxn modelId="{8C329377-98D5-4876-A072-2378BCCF92FC}" type="presParOf" srcId="{9874A81E-BB8A-4DE8-A599-DED5D5DDBB7E}" destId="{8BAFD463-FA61-4D52-984C-D391F3430EB7}" srcOrd="2" destOrd="0" presId="urn:microsoft.com/office/officeart/2005/8/layout/default"/>
    <dgm:cxn modelId="{3EF474FD-78CA-43E6-8EAE-05B0A4838D87}" type="presParOf" srcId="{9874A81E-BB8A-4DE8-A599-DED5D5DDBB7E}" destId="{6181FA6A-0343-4060-8F79-19B5FEFE92AE}" srcOrd="3" destOrd="0" presId="urn:microsoft.com/office/officeart/2005/8/layout/default"/>
    <dgm:cxn modelId="{4F36E92C-4C85-410C-862B-FCB299263400}" type="presParOf" srcId="{9874A81E-BB8A-4DE8-A599-DED5D5DDBB7E}" destId="{7DFB0ADC-1710-4178-83AD-6CF8E4757A33}" srcOrd="4" destOrd="0" presId="urn:microsoft.com/office/officeart/2005/8/layout/default"/>
    <dgm:cxn modelId="{E35F9565-01CB-48CF-B417-7FB3BB613DDD}" type="presParOf" srcId="{9874A81E-BB8A-4DE8-A599-DED5D5DDBB7E}" destId="{280917B4-0731-4785-BCF5-80603EE9B9BA}" srcOrd="5" destOrd="0" presId="urn:microsoft.com/office/officeart/2005/8/layout/default"/>
    <dgm:cxn modelId="{ED65B018-C436-4020-9DBF-10029F7D0F58}" type="presParOf" srcId="{9874A81E-BB8A-4DE8-A599-DED5D5DDBB7E}" destId="{D5A5FF2D-D676-427D-BCA6-2F2564F0ACFE}" srcOrd="6" destOrd="0" presId="urn:microsoft.com/office/officeart/2005/8/layout/default"/>
    <dgm:cxn modelId="{49CEB1E1-6AE8-4C1C-AEB4-19D325DD6EFE}" type="presParOf" srcId="{9874A81E-BB8A-4DE8-A599-DED5D5DDBB7E}" destId="{A1E7C300-1566-4BD2-B9D8-05C23ABF9632}" srcOrd="7" destOrd="0" presId="urn:microsoft.com/office/officeart/2005/8/layout/default"/>
    <dgm:cxn modelId="{A3DFB50E-10D5-4FEA-9481-E626BA009703}" type="presParOf" srcId="{9874A81E-BB8A-4DE8-A599-DED5D5DDBB7E}" destId="{12F62803-21A2-46E6-9867-EDCEE89AB039}" srcOrd="8" destOrd="0" presId="urn:microsoft.com/office/officeart/2005/8/layout/default"/>
    <dgm:cxn modelId="{4C13D7E5-3087-4D04-A931-C7C0DDFF3638}" type="presParOf" srcId="{9874A81E-BB8A-4DE8-A599-DED5D5DDBB7E}" destId="{727FFF54-7CD6-4355-96CE-77F1EA54842E}" srcOrd="9" destOrd="0" presId="urn:microsoft.com/office/officeart/2005/8/layout/default"/>
    <dgm:cxn modelId="{F9C667D6-CB0F-4E56-9074-991594945B3C}" type="presParOf" srcId="{9874A81E-BB8A-4DE8-A599-DED5D5DDBB7E}" destId="{38152FFF-1D21-469F-81BD-962BE3078CF9}" srcOrd="10" destOrd="0" presId="urn:microsoft.com/office/officeart/2005/8/layout/default"/>
    <dgm:cxn modelId="{E31132BB-7799-4B4E-AF1D-A86853F13A26}" type="presParOf" srcId="{9874A81E-BB8A-4DE8-A599-DED5D5DDBB7E}" destId="{4D02B74C-1B9F-48C1-A360-CDB6FF34070A}" srcOrd="11" destOrd="0" presId="urn:microsoft.com/office/officeart/2005/8/layout/default"/>
    <dgm:cxn modelId="{5DA9A150-E463-4299-8728-F71C72AA0B98}" type="presParOf" srcId="{9874A81E-BB8A-4DE8-A599-DED5D5DDBB7E}" destId="{DFDC9E87-5BBF-4F4A-8E55-736A6DAD8D66}" srcOrd="1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4F6703-4B47-4879-9D7B-D50F52C457D5}">
      <dsp:nvSpPr>
        <dsp:cNvPr id="0" name=""/>
        <dsp:cNvSpPr/>
      </dsp:nvSpPr>
      <dsp:spPr>
        <a:xfrm>
          <a:off x="3198" y="90363"/>
          <a:ext cx="2537086" cy="1522252"/>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pl-PL" sz="2400" kern="1200"/>
            <a:t>narzędzia informatyczne, które umożliwiają szybkie wyszukiwanie informacji </a:t>
          </a:r>
          <a:endParaRPr lang="en-US" sz="2400" kern="1200"/>
        </a:p>
      </dsp:txBody>
      <dsp:txXfrm>
        <a:off x="3198" y="90363"/>
        <a:ext cx="2537086" cy="1522252"/>
      </dsp:txXfrm>
    </dsp:sp>
    <dsp:sp modelId="{8BAFD463-FA61-4D52-984C-D391F3430EB7}">
      <dsp:nvSpPr>
        <dsp:cNvPr id="0" name=""/>
        <dsp:cNvSpPr/>
      </dsp:nvSpPr>
      <dsp:spPr>
        <a:xfrm>
          <a:off x="2793993" y="90363"/>
          <a:ext cx="2537086" cy="1522252"/>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pl-PL" sz="2400" kern="1200"/>
            <a:t>regulacje prawne pozwalające na równy dostęp do informacji</a:t>
          </a:r>
          <a:endParaRPr lang="en-US" sz="2400" kern="1200"/>
        </a:p>
      </dsp:txBody>
      <dsp:txXfrm>
        <a:off x="2793993" y="90363"/>
        <a:ext cx="2537086" cy="1522252"/>
      </dsp:txXfrm>
    </dsp:sp>
    <dsp:sp modelId="{7DFB0ADC-1710-4178-83AD-6CF8E4757A33}">
      <dsp:nvSpPr>
        <dsp:cNvPr id="0" name=""/>
        <dsp:cNvSpPr/>
      </dsp:nvSpPr>
      <dsp:spPr>
        <a:xfrm>
          <a:off x="5584788" y="90363"/>
          <a:ext cx="2537086" cy="1522252"/>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pl-PL" sz="2400" kern="1200"/>
            <a:t>standaryzacja</a:t>
          </a:r>
          <a:r>
            <a:rPr lang="pl-PL" sz="2400" u="sng" kern="1200"/>
            <a:t> </a:t>
          </a:r>
          <a:r>
            <a:rPr lang="pl-PL" sz="2400" kern="1200"/>
            <a:t>(sieci sklepów, hotelów, restauracji),</a:t>
          </a:r>
          <a:endParaRPr lang="en-US" sz="2400" kern="1200"/>
        </a:p>
      </dsp:txBody>
      <dsp:txXfrm>
        <a:off x="5584788" y="90363"/>
        <a:ext cx="2537086" cy="1522252"/>
      </dsp:txXfrm>
    </dsp:sp>
    <dsp:sp modelId="{D5A5FF2D-D676-427D-BCA6-2F2564F0ACFE}">
      <dsp:nvSpPr>
        <dsp:cNvPr id="0" name=""/>
        <dsp:cNvSpPr/>
      </dsp:nvSpPr>
      <dsp:spPr>
        <a:xfrm>
          <a:off x="8375584" y="90363"/>
          <a:ext cx="2537086" cy="1522252"/>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pl-PL" sz="2400" kern="1200"/>
            <a:t>gwarancje oraz uwzględnianie reklamacji,</a:t>
          </a:r>
          <a:endParaRPr lang="en-US" sz="2400" kern="1200"/>
        </a:p>
      </dsp:txBody>
      <dsp:txXfrm>
        <a:off x="8375584" y="90363"/>
        <a:ext cx="2537086" cy="1522252"/>
      </dsp:txXfrm>
    </dsp:sp>
    <dsp:sp modelId="{12F62803-21A2-46E6-9867-EDCEE89AB039}">
      <dsp:nvSpPr>
        <dsp:cNvPr id="0" name=""/>
        <dsp:cNvSpPr/>
      </dsp:nvSpPr>
      <dsp:spPr>
        <a:xfrm>
          <a:off x="1398595" y="1866324"/>
          <a:ext cx="2537086" cy="1522252"/>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pl-PL" sz="2400" kern="1200"/>
            <a:t>reputacja, pozytywny wizerunek marki,</a:t>
          </a:r>
          <a:endParaRPr lang="en-US" sz="2400" kern="1200"/>
        </a:p>
      </dsp:txBody>
      <dsp:txXfrm>
        <a:off x="1398595" y="1866324"/>
        <a:ext cx="2537086" cy="1522252"/>
      </dsp:txXfrm>
    </dsp:sp>
    <dsp:sp modelId="{38152FFF-1D21-469F-81BD-962BE3078CF9}">
      <dsp:nvSpPr>
        <dsp:cNvPr id="0" name=""/>
        <dsp:cNvSpPr/>
      </dsp:nvSpPr>
      <dsp:spPr>
        <a:xfrm>
          <a:off x="4189391" y="1866324"/>
          <a:ext cx="2537086" cy="1522252"/>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pl-PL" sz="2400" kern="1200"/>
            <a:t>certyfikaty i dyplomy potwierdzające dobrą jakość produktu oraz kwalifikacje pracownika,</a:t>
          </a:r>
          <a:endParaRPr lang="en-US" sz="2400" kern="1200"/>
        </a:p>
      </dsp:txBody>
      <dsp:txXfrm>
        <a:off x="4189391" y="1866324"/>
        <a:ext cx="2537086" cy="1522252"/>
      </dsp:txXfrm>
    </dsp:sp>
    <dsp:sp modelId="{DFDC9E87-5BBF-4F4A-8E55-736A6DAD8D66}">
      <dsp:nvSpPr>
        <dsp:cNvPr id="0" name=""/>
        <dsp:cNvSpPr/>
      </dsp:nvSpPr>
      <dsp:spPr>
        <a:xfrm>
          <a:off x="6980186" y="1866324"/>
          <a:ext cx="2537086" cy="1522252"/>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pl-PL" sz="2400" kern="1200"/>
            <a:t>korzystanie z usług ekspertów oraz rzeczoznawców.</a:t>
          </a:r>
          <a:endParaRPr lang="en-US" sz="2400" kern="1200"/>
        </a:p>
      </dsp:txBody>
      <dsp:txXfrm>
        <a:off x="6980186" y="1866324"/>
        <a:ext cx="2537086" cy="1522252"/>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descr="Tag=AccentColor&#10;Flavor=Light&#10;Target=FillAndLine">
            <a:extLst>
              <a:ext uri="{FF2B5EF4-FFF2-40B4-BE49-F238E27FC236}">
                <a16:creationId xmlns:a16="http://schemas.microsoft.com/office/drawing/2014/main" id="{DA381740-063A-41A4-836D-85D14980EEF0}"/>
              </a:ext>
            </a:extLst>
          </p:cNvPr>
          <p:cNvSpPr/>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24EF9DF8-704A-44AE-8850-307DDACC9387}"/>
              </a:ext>
            </a:extLst>
          </p:cNvPr>
          <p:cNvSpPr>
            <a:spLocks noGrp="1"/>
          </p:cNvSpPr>
          <p:nvPr>
            <p:ph type="ctrTitle"/>
          </p:nvPr>
        </p:nvSpPr>
        <p:spPr>
          <a:xfrm>
            <a:off x="841248" y="448056"/>
            <a:ext cx="10515600" cy="4069080"/>
          </a:xfrm>
        </p:spPr>
        <p:txBody>
          <a:bodyPr anchor="b">
            <a:noAutofit/>
          </a:bodyPr>
          <a:lstStyle>
            <a:lvl1pPr algn="l">
              <a:defRPr sz="96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CC72E09-06F3-48B9-9B95-DE15EC98017B}"/>
              </a:ext>
            </a:extLst>
          </p:cNvPr>
          <p:cNvSpPr>
            <a:spLocks noGrp="1"/>
          </p:cNvSpPr>
          <p:nvPr>
            <p:ph type="subTitle" idx="1"/>
          </p:nvPr>
        </p:nvSpPr>
        <p:spPr>
          <a:xfrm>
            <a:off x="841248" y="4983480"/>
            <a:ext cx="10515600" cy="1124712"/>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E11CD474-E5E1-4D01-97F6-0C9FC09332C0}"/>
              </a:ext>
            </a:extLst>
          </p:cNvPr>
          <p:cNvSpPr>
            <a:spLocks noGrp="1"/>
          </p:cNvSpPr>
          <p:nvPr>
            <p:ph type="dt" sz="half" idx="10"/>
          </p:nvPr>
        </p:nvSpPr>
        <p:spPr/>
        <p:txBody>
          <a:bodyPr/>
          <a:lstStyle/>
          <a:p>
            <a:fld id="{72345051-2045-45DA-935E-2E3CA1A69ADC}" type="datetimeFigureOut">
              <a:rPr lang="en-US" smtClean="0"/>
              <a:t>12/6/2021</a:t>
            </a:fld>
            <a:endParaRPr lang="en-US" dirty="0"/>
          </a:p>
        </p:txBody>
      </p:sp>
      <p:sp>
        <p:nvSpPr>
          <p:cNvPr id="5" name="Footer Placeholder 4">
            <a:extLst>
              <a:ext uri="{FF2B5EF4-FFF2-40B4-BE49-F238E27FC236}">
                <a16:creationId xmlns:a16="http://schemas.microsoft.com/office/drawing/2014/main" id="{C636BBC7-EB9B-4B36-88E9-DBF65D270E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8786C7-DD8D-492F-9A9A-A7B3EBE27FE9}"/>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2252030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7CF8D-FF51-4FD8-B968-A2C85073478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661A953-02EA-491B-A215-AF8420D74D3A}"/>
              </a:ext>
            </a:extLst>
          </p:cNvPr>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4084D1E-BC98-44E4-8D2C-89CCDC293331}"/>
              </a:ext>
            </a:extLst>
          </p:cNvPr>
          <p:cNvSpPr>
            <a:spLocks noGrp="1"/>
          </p:cNvSpPr>
          <p:nvPr>
            <p:ph type="dt" sz="half" idx="10"/>
          </p:nvPr>
        </p:nvSpPr>
        <p:spPr/>
        <p:txBody>
          <a:bodyPr/>
          <a:lstStyle/>
          <a:p>
            <a:fld id="{72345051-2045-45DA-935E-2E3CA1A69ADC}" type="datetimeFigureOut">
              <a:rPr lang="en-US" smtClean="0"/>
              <a:t>12/6/2021</a:t>
            </a:fld>
            <a:endParaRPr lang="en-US"/>
          </a:p>
        </p:txBody>
      </p:sp>
      <p:sp>
        <p:nvSpPr>
          <p:cNvPr id="5" name="Footer Placeholder 4">
            <a:extLst>
              <a:ext uri="{FF2B5EF4-FFF2-40B4-BE49-F238E27FC236}">
                <a16:creationId xmlns:a16="http://schemas.microsoft.com/office/drawing/2014/main" id="{513019EB-9C2B-4833-B72A-1476941597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F6E764-5688-45F5-94ED-A7357D2F5689}"/>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33344561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20E3CB6-3025-40BF-A04B-A7B0CB4C01F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EDD5CB3-8B24-48C7-89D3-8DCAD36A453D}"/>
              </a:ext>
            </a:extLst>
          </p:cNvPr>
          <p:cNvSpPr>
            <a:spLocks noGrp="1"/>
          </p:cNvSpPr>
          <p:nvPr>
            <p:ph type="body" orient="vert" idx="1"/>
          </p:nvPr>
        </p:nvSpPr>
        <p:spPr>
          <a:xfrm>
            <a:off x="838200" y="365125"/>
            <a:ext cx="7734300" cy="581183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150BC931-E2BF-4C1D-91AA-89F82F8268B2}"/>
              </a:ext>
            </a:extLst>
          </p:cNvPr>
          <p:cNvSpPr>
            <a:spLocks noGrp="1"/>
          </p:cNvSpPr>
          <p:nvPr>
            <p:ph type="dt" sz="half" idx="10"/>
          </p:nvPr>
        </p:nvSpPr>
        <p:spPr/>
        <p:txBody>
          <a:bodyPr/>
          <a:lstStyle/>
          <a:p>
            <a:fld id="{72345051-2045-45DA-935E-2E3CA1A69ADC}" type="datetimeFigureOut">
              <a:rPr lang="en-US" smtClean="0"/>
              <a:t>12/6/2021</a:t>
            </a:fld>
            <a:endParaRPr lang="en-US"/>
          </a:p>
        </p:txBody>
      </p:sp>
      <p:sp>
        <p:nvSpPr>
          <p:cNvPr id="5" name="Footer Placeholder 4">
            <a:extLst>
              <a:ext uri="{FF2B5EF4-FFF2-40B4-BE49-F238E27FC236}">
                <a16:creationId xmlns:a16="http://schemas.microsoft.com/office/drawing/2014/main" id="{7548A135-AEE9-4483-957E-3D143318DD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8DEFD4-A052-46B3-B2AE-F3091D8A2F7B}"/>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14316973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D02BC-5A24-47F7-A4DF-B93FBC0C51B0}"/>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8E9219E-EE74-4093-94D6-F663E059C504}"/>
              </a:ext>
            </a:extLst>
          </p:cNvPr>
          <p:cNvSpPr>
            <a:spLocks noGrp="1"/>
          </p:cNvSpPr>
          <p:nvPr>
            <p:ph idx="1"/>
          </p:nvPr>
        </p:nvSpPr>
        <p:spPr>
          <a:xfrm>
            <a:off x="838200" y="1929384"/>
            <a:ext cx="10515600" cy="4251960"/>
          </a:xfrm>
        </p:spPr>
        <p:txBody>
          <a:bodyPr>
            <a:normAutofit/>
          </a:bodyPr>
          <a:lstStyle>
            <a:lvl1pPr>
              <a:defRPr sz="2800"/>
            </a:lvl1pPr>
            <a:lvl2pPr>
              <a:defRPr sz="2400"/>
            </a:lvl2pPr>
            <a:lvl3pPr>
              <a:defRPr sz="20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2A61642-BFBA-48AE-A29C-C2AA7386AE95}"/>
              </a:ext>
            </a:extLst>
          </p:cNvPr>
          <p:cNvSpPr>
            <a:spLocks noGrp="1"/>
          </p:cNvSpPr>
          <p:nvPr>
            <p:ph type="dt" sz="half" idx="10"/>
          </p:nvPr>
        </p:nvSpPr>
        <p:spPr/>
        <p:txBody>
          <a:bodyPr/>
          <a:lstStyle/>
          <a:p>
            <a:fld id="{72345051-2045-45DA-935E-2E3CA1A69ADC}" type="datetimeFigureOut">
              <a:rPr lang="en-US" smtClean="0"/>
              <a:t>12/6/2021</a:t>
            </a:fld>
            <a:endParaRPr lang="en-US"/>
          </a:p>
        </p:txBody>
      </p:sp>
      <p:sp>
        <p:nvSpPr>
          <p:cNvPr id="5" name="Footer Placeholder 4">
            <a:extLst>
              <a:ext uri="{FF2B5EF4-FFF2-40B4-BE49-F238E27FC236}">
                <a16:creationId xmlns:a16="http://schemas.microsoft.com/office/drawing/2014/main" id="{2AD2029B-6646-4DBF-A302-76A513FC64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6D4DFD-766F-4E45-A00C-2B5E8CE9A908}"/>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7" descr="Tag=AccentColor&#10;Flavor=Light&#10;Target=FillAndLine">
            <a:extLst>
              <a:ext uri="{FF2B5EF4-FFF2-40B4-BE49-F238E27FC236}">
                <a16:creationId xmlns:a16="http://schemas.microsoft.com/office/drawing/2014/main" id="{EBDD1931-9E86-4402-9A68-33A2D9EFB198}"/>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747977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218C0-6540-400C-BB51-353D5FD5CB00}"/>
              </a:ext>
            </a:extLst>
          </p:cNvPr>
          <p:cNvSpPr>
            <a:spLocks noGrp="1"/>
          </p:cNvSpPr>
          <p:nvPr>
            <p:ph type="title"/>
          </p:nvPr>
        </p:nvSpPr>
        <p:spPr>
          <a:xfrm>
            <a:off x="841248" y="448056"/>
            <a:ext cx="10515600" cy="4069080"/>
          </a:xfrm>
        </p:spPr>
        <p:txBody>
          <a:bodyPr anchor="b">
            <a:normAutofit/>
          </a:bodyPr>
          <a:lstStyle>
            <a:lvl1pPr>
              <a:defRPr sz="8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A81CD69-43B3-4FF7-AA41-30C36C957E65}"/>
              </a:ext>
            </a:extLst>
          </p:cNvPr>
          <p:cNvSpPr>
            <a:spLocks noGrp="1"/>
          </p:cNvSpPr>
          <p:nvPr>
            <p:ph type="body" idx="1"/>
          </p:nvPr>
        </p:nvSpPr>
        <p:spPr>
          <a:xfrm>
            <a:off x="841248" y="4983480"/>
            <a:ext cx="10515600" cy="1124712"/>
          </a:xfrm>
        </p:spPr>
        <p:txBody>
          <a:bodyPr>
            <a:normAutofit/>
          </a:bodyPr>
          <a:lstStyle>
            <a:lvl1pPr marL="0" indent="0">
              <a:buNone/>
              <a:defRPr sz="28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2BF300D-5CBE-47E9-A193-E23C8314D0EA}"/>
              </a:ext>
            </a:extLst>
          </p:cNvPr>
          <p:cNvSpPr>
            <a:spLocks noGrp="1"/>
          </p:cNvSpPr>
          <p:nvPr>
            <p:ph type="dt" sz="half" idx="10"/>
          </p:nvPr>
        </p:nvSpPr>
        <p:spPr/>
        <p:txBody>
          <a:bodyPr/>
          <a:lstStyle/>
          <a:p>
            <a:fld id="{72345051-2045-45DA-935E-2E3CA1A69ADC}" type="datetimeFigureOut">
              <a:rPr lang="en-US" smtClean="0"/>
              <a:t>12/6/2021</a:t>
            </a:fld>
            <a:endParaRPr lang="en-US"/>
          </a:p>
        </p:txBody>
      </p:sp>
      <p:sp>
        <p:nvSpPr>
          <p:cNvPr id="5" name="Footer Placeholder 4">
            <a:extLst>
              <a:ext uri="{FF2B5EF4-FFF2-40B4-BE49-F238E27FC236}">
                <a16:creationId xmlns:a16="http://schemas.microsoft.com/office/drawing/2014/main" id="{56E7DF3F-C51A-4DB1-9FCE-E3E0D8E925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269CF4-FAAB-44EF-A2A5-8352B4AA384F}"/>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7" name="Rectangle 6" descr="Tag=AccentColor&#10;Flavor=Light&#10;Target=FillAndLine">
            <a:extLst>
              <a:ext uri="{FF2B5EF4-FFF2-40B4-BE49-F238E27FC236}">
                <a16:creationId xmlns:a16="http://schemas.microsoft.com/office/drawing/2014/main" id="{417A8947-4521-4FE1-8E44-27363435CE1B}"/>
              </a:ext>
            </a:extLst>
          </p:cNvPr>
          <p:cNvSpPr/>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804661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ADE264-531D-49C1-A8AF-2B4C1D218FAB}"/>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4B9A1B8-2F1B-46AA-858A-CFFF5AF7CEB0}"/>
              </a:ext>
            </a:extLst>
          </p:cNvPr>
          <p:cNvSpPr>
            <a:spLocks noGrp="1"/>
          </p:cNvSpPr>
          <p:nvPr>
            <p:ph sz="half" idx="1"/>
          </p:nvPr>
        </p:nvSpPr>
        <p:spPr>
          <a:xfrm>
            <a:off x="838200" y="1929384"/>
            <a:ext cx="5181600" cy="425196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6E6B9631-18C0-43BD-8AF3-9137D6D4C234}"/>
              </a:ext>
            </a:extLst>
          </p:cNvPr>
          <p:cNvSpPr>
            <a:spLocks noGrp="1"/>
          </p:cNvSpPr>
          <p:nvPr>
            <p:ph sz="half" idx="2"/>
          </p:nvPr>
        </p:nvSpPr>
        <p:spPr>
          <a:xfrm>
            <a:off x="6172200" y="1929384"/>
            <a:ext cx="5181600" cy="42519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E9032FCA-14C6-4497-9C27-3F58062442CE}"/>
              </a:ext>
            </a:extLst>
          </p:cNvPr>
          <p:cNvSpPr>
            <a:spLocks noGrp="1"/>
          </p:cNvSpPr>
          <p:nvPr>
            <p:ph type="dt" sz="half" idx="10"/>
          </p:nvPr>
        </p:nvSpPr>
        <p:spPr/>
        <p:txBody>
          <a:bodyPr/>
          <a:lstStyle/>
          <a:p>
            <a:fld id="{72345051-2045-45DA-935E-2E3CA1A69ADC}" type="datetimeFigureOut">
              <a:rPr lang="en-US" smtClean="0"/>
              <a:t>12/6/2021</a:t>
            </a:fld>
            <a:endParaRPr lang="en-US"/>
          </a:p>
        </p:txBody>
      </p:sp>
      <p:sp>
        <p:nvSpPr>
          <p:cNvPr id="6" name="Footer Placeholder 5">
            <a:extLst>
              <a:ext uri="{FF2B5EF4-FFF2-40B4-BE49-F238E27FC236}">
                <a16:creationId xmlns:a16="http://schemas.microsoft.com/office/drawing/2014/main" id="{961E5057-693B-4E10-958E-0ABE79FEC7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0CECB1-0A35-4C10-9D3D-FE4404283011}"/>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9" name="Rectangle 8" descr="Tag=AccentColor&#10;Flavor=Light&#10;Target=FillAndLine">
            <a:extLst>
              <a:ext uri="{FF2B5EF4-FFF2-40B4-BE49-F238E27FC236}">
                <a16:creationId xmlns:a16="http://schemas.microsoft.com/office/drawing/2014/main" id="{2FAAC677-2D37-4F63-9C4B-711A2988EE02}"/>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8632092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AE282-8875-4F49-AB21-E1C2BCAEA1F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1712EA2-EF8C-4F18-BECF-AD121F72816A}"/>
              </a:ext>
            </a:extLst>
          </p:cNvPr>
          <p:cNvSpPr>
            <a:spLocks noGrp="1"/>
          </p:cNvSpPr>
          <p:nvPr>
            <p:ph type="body" idx="1"/>
          </p:nvPr>
        </p:nvSpPr>
        <p:spPr>
          <a:xfrm>
            <a:off x="839788" y="1938528"/>
            <a:ext cx="5157787" cy="823912"/>
          </a:xfrm>
        </p:spPr>
        <p:txBody>
          <a:bodyPr anchor="b">
            <a:normAutofit/>
          </a:bodyPr>
          <a:lstStyle>
            <a:lvl1pPr marL="0" indent="0">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D7B59D4-E93F-40C1-A1A2-F1867830C678}"/>
              </a:ext>
            </a:extLst>
          </p:cNvPr>
          <p:cNvSpPr>
            <a:spLocks noGrp="1"/>
          </p:cNvSpPr>
          <p:nvPr>
            <p:ph sz="half" idx="2"/>
          </p:nvPr>
        </p:nvSpPr>
        <p:spPr>
          <a:xfrm>
            <a:off x="839788" y="2926080"/>
            <a:ext cx="5157787" cy="326440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6E810616-1C77-42AE-8449-D0B64E2B8475}"/>
              </a:ext>
            </a:extLst>
          </p:cNvPr>
          <p:cNvSpPr>
            <a:spLocks noGrp="1"/>
          </p:cNvSpPr>
          <p:nvPr>
            <p:ph type="body" sz="quarter" idx="3"/>
          </p:nvPr>
        </p:nvSpPr>
        <p:spPr>
          <a:xfrm>
            <a:off x="6172200" y="1938528"/>
            <a:ext cx="5183188" cy="823912"/>
          </a:xfrm>
        </p:spPr>
        <p:txBody>
          <a:bodyPr anchor="b">
            <a:normAutofit/>
          </a:bodyPr>
          <a:lstStyle>
            <a:lvl1pPr marL="0" indent="0">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A74E172-AFE8-48E4-BBB0-CA6D4EC1127C}"/>
              </a:ext>
            </a:extLst>
          </p:cNvPr>
          <p:cNvSpPr>
            <a:spLocks noGrp="1"/>
          </p:cNvSpPr>
          <p:nvPr>
            <p:ph sz="quarter" idx="4"/>
          </p:nvPr>
        </p:nvSpPr>
        <p:spPr>
          <a:xfrm>
            <a:off x="6172200" y="2926080"/>
            <a:ext cx="5183188" cy="32644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4C9407CC-270D-4C98-B95C-7AE67D2E1913}"/>
              </a:ext>
            </a:extLst>
          </p:cNvPr>
          <p:cNvSpPr>
            <a:spLocks noGrp="1"/>
          </p:cNvSpPr>
          <p:nvPr>
            <p:ph type="dt" sz="half" idx="10"/>
          </p:nvPr>
        </p:nvSpPr>
        <p:spPr/>
        <p:txBody>
          <a:bodyPr/>
          <a:lstStyle/>
          <a:p>
            <a:fld id="{72345051-2045-45DA-935E-2E3CA1A69ADC}" type="datetimeFigureOut">
              <a:rPr lang="en-US" smtClean="0"/>
              <a:t>12/6/2021</a:t>
            </a:fld>
            <a:endParaRPr lang="en-US"/>
          </a:p>
        </p:txBody>
      </p:sp>
      <p:sp>
        <p:nvSpPr>
          <p:cNvPr id="8" name="Footer Placeholder 7">
            <a:extLst>
              <a:ext uri="{FF2B5EF4-FFF2-40B4-BE49-F238E27FC236}">
                <a16:creationId xmlns:a16="http://schemas.microsoft.com/office/drawing/2014/main" id="{454070D5-9B7B-47FC-9F75-F6AD9607452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28EAC17-33BE-4265-8C06-644C2D34FD3C}"/>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11" name="Rectangle 10" descr="Tag=AccentColor&#10;Flavor=Light&#10;Target=FillAndLine">
            <a:extLst>
              <a:ext uri="{FF2B5EF4-FFF2-40B4-BE49-F238E27FC236}">
                <a16:creationId xmlns:a16="http://schemas.microsoft.com/office/drawing/2014/main" id="{F634C457-AEBF-47D7-9200-BAD05D138B12}"/>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5145469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E9AC0-40CD-4451-BF00-5E2FC7B7451B}"/>
              </a:ext>
            </a:extLst>
          </p:cNvPr>
          <p:cNvSpPr>
            <a:spLocks noGrp="1"/>
          </p:cNvSpPr>
          <p:nvPr>
            <p:ph type="title"/>
          </p:nvPr>
        </p:nvSpPr>
        <p:spPr>
          <a:xfrm>
            <a:off x="2203704" y="1728216"/>
            <a:ext cx="7781544" cy="3392424"/>
          </a:xfrm>
        </p:spPr>
        <p:txBody>
          <a:bodyPr>
            <a:normAutofit/>
          </a:bodyPr>
          <a:lstStyle>
            <a:lvl1pPr algn="ctr">
              <a:defRPr sz="78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C6FD9A32-9C83-452B-BC69-CC6E95D3C93C}"/>
              </a:ext>
            </a:extLst>
          </p:cNvPr>
          <p:cNvSpPr>
            <a:spLocks noGrp="1"/>
          </p:cNvSpPr>
          <p:nvPr>
            <p:ph type="dt" sz="half" idx="10"/>
          </p:nvPr>
        </p:nvSpPr>
        <p:spPr/>
        <p:txBody>
          <a:bodyPr/>
          <a:lstStyle/>
          <a:p>
            <a:fld id="{72345051-2045-45DA-935E-2E3CA1A69ADC}" type="datetimeFigureOut">
              <a:rPr lang="en-US" smtClean="0"/>
              <a:t>12/6/2021</a:t>
            </a:fld>
            <a:endParaRPr lang="en-US"/>
          </a:p>
        </p:txBody>
      </p:sp>
      <p:sp>
        <p:nvSpPr>
          <p:cNvPr id="4" name="Footer Placeholder 3">
            <a:extLst>
              <a:ext uri="{FF2B5EF4-FFF2-40B4-BE49-F238E27FC236}">
                <a16:creationId xmlns:a16="http://schemas.microsoft.com/office/drawing/2014/main" id="{6B87B83E-E23E-42DE-876D-F55908A97D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61C03A8-D428-4010-B413-13B1E9922628}"/>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6" name="Rectangle 6" descr="Tag=AccentColor&#10;Flavor=Light&#10;Target=FillAndLine">
            <a:extLst>
              <a:ext uri="{FF2B5EF4-FFF2-40B4-BE49-F238E27FC236}">
                <a16:creationId xmlns:a16="http://schemas.microsoft.com/office/drawing/2014/main" id="{17F03060-85EC-4182-8C18-C6EE0D373E4B}"/>
              </a:ext>
            </a:extLst>
          </p:cNvPr>
          <p:cNvSpPr/>
          <p:nvPr/>
        </p:nvSpPr>
        <p:spPr>
          <a:xfrm>
            <a:off x="3974206" y="5126892"/>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1093769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2816A0-77C4-4A3F-87BD-A7321E3C84D2}"/>
              </a:ext>
            </a:extLst>
          </p:cNvPr>
          <p:cNvSpPr>
            <a:spLocks noGrp="1"/>
          </p:cNvSpPr>
          <p:nvPr>
            <p:ph type="dt" sz="half" idx="10"/>
          </p:nvPr>
        </p:nvSpPr>
        <p:spPr/>
        <p:txBody>
          <a:bodyPr/>
          <a:lstStyle/>
          <a:p>
            <a:fld id="{72345051-2045-45DA-935E-2E3CA1A69ADC}" type="datetimeFigureOut">
              <a:rPr lang="en-US" smtClean="0"/>
              <a:t>12/6/2021</a:t>
            </a:fld>
            <a:endParaRPr lang="en-US"/>
          </a:p>
        </p:txBody>
      </p:sp>
      <p:sp>
        <p:nvSpPr>
          <p:cNvPr id="3" name="Footer Placeholder 2">
            <a:extLst>
              <a:ext uri="{FF2B5EF4-FFF2-40B4-BE49-F238E27FC236}">
                <a16:creationId xmlns:a16="http://schemas.microsoft.com/office/drawing/2014/main" id="{A5FC3464-F026-4C77-9441-55ECA5054D5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87D9257-BADE-4D0B-AF0B-D09FE95FA078}"/>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32493038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1C48E-F751-45A2-9010-208B81EDBE69}"/>
              </a:ext>
            </a:extLst>
          </p:cNvPr>
          <p:cNvSpPr>
            <a:spLocks noGrp="1"/>
          </p:cNvSpPr>
          <p:nvPr>
            <p:ph type="title"/>
          </p:nvPr>
        </p:nvSpPr>
        <p:spPr>
          <a:xfrm>
            <a:off x="839788" y="457200"/>
            <a:ext cx="3932237" cy="3429000"/>
          </a:xfrm>
        </p:spPr>
        <p:txBody>
          <a:bodyPr anchor="b">
            <a:normAutofit/>
          </a:bodyPr>
          <a:lstStyle>
            <a:lvl1pPr>
              <a:defRPr sz="6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9D501F6-8430-4758-8636-74D68E990EC3}"/>
              </a:ext>
            </a:extLst>
          </p:cNvPr>
          <p:cNvSpPr>
            <a:spLocks noGrp="1"/>
          </p:cNvSpPr>
          <p:nvPr>
            <p:ph idx="1"/>
          </p:nvPr>
        </p:nvSpPr>
        <p:spPr>
          <a:xfrm>
            <a:off x="5303520" y="548640"/>
            <a:ext cx="6053328" cy="5431536"/>
          </a:xfr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2E79DC39-A29C-494C-98B6-999746C5F38A}"/>
              </a:ext>
            </a:extLst>
          </p:cNvPr>
          <p:cNvSpPr>
            <a:spLocks noGrp="1"/>
          </p:cNvSpPr>
          <p:nvPr>
            <p:ph type="body" sz="half" idx="2"/>
          </p:nvPr>
        </p:nvSpPr>
        <p:spPr>
          <a:xfrm>
            <a:off x="839788" y="3977640"/>
            <a:ext cx="3932237"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2584C988-A6DB-469A-B8AA-31866F36E83D}"/>
              </a:ext>
            </a:extLst>
          </p:cNvPr>
          <p:cNvSpPr>
            <a:spLocks noGrp="1"/>
          </p:cNvSpPr>
          <p:nvPr>
            <p:ph type="dt" sz="half" idx="10"/>
          </p:nvPr>
        </p:nvSpPr>
        <p:spPr/>
        <p:txBody>
          <a:bodyPr/>
          <a:lstStyle/>
          <a:p>
            <a:fld id="{72345051-2045-45DA-935E-2E3CA1A69ADC}" type="datetimeFigureOut">
              <a:rPr lang="en-US" smtClean="0"/>
              <a:t>12/6/2021</a:t>
            </a:fld>
            <a:endParaRPr lang="en-US"/>
          </a:p>
        </p:txBody>
      </p:sp>
      <p:sp>
        <p:nvSpPr>
          <p:cNvPr id="6" name="Footer Placeholder 5">
            <a:extLst>
              <a:ext uri="{FF2B5EF4-FFF2-40B4-BE49-F238E27FC236}">
                <a16:creationId xmlns:a16="http://schemas.microsoft.com/office/drawing/2014/main" id="{02BC39C3-81EB-4828-9AD3-2F1FAC521E6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059376C-9810-49A5-BC9A-4E6A02175273}"/>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6" descr="Tag=AccentColor&#10;Flavor=Light&#10;Target=FillAndLine">
            <a:extLst>
              <a:ext uri="{FF2B5EF4-FFF2-40B4-BE49-F238E27FC236}">
                <a16:creationId xmlns:a16="http://schemas.microsoft.com/office/drawing/2014/main" id="{B9F96F3A-E64D-4401-B02C-BCD5CAA97CFF}"/>
              </a:ext>
            </a:extLst>
          </p:cNvPr>
          <p:cNvSpPr/>
          <p:nvPr/>
        </p:nvSpPr>
        <p:spPr>
          <a:xfrm rot="5400000">
            <a:off x="2797492"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193223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37704-80BD-41B0-8395-41618EC3AFBC}"/>
              </a:ext>
            </a:extLst>
          </p:cNvPr>
          <p:cNvSpPr>
            <a:spLocks noGrp="1"/>
          </p:cNvSpPr>
          <p:nvPr>
            <p:ph type="title"/>
          </p:nvPr>
        </p:nvSpPr>
        <p:spPr>
          <a:xfrm>
            <a:off x="839788" y="457200"/>
            <a:ext cx="3931920" cy="3429000"/>
          </a:xfrm>
        </p:spPr>
        <p:txBody>
          <a:bodyPr anchor="b">
            <a:normAutofit/>
          </a:bodyPr>
          <a:lstStyle>
            <a:lvl1pPr>
              <a:defRPr sz="60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14DA4032-EC66-4974-BD30-898B60E4B562}"/>
              </a:ext>
            </a:extLst>
          </p:cNvPr>
          <p:cNvSpPr>
            <a:spLocks noGrp="1"/>
          </p:cNvSpPr>
          <p:nvPr>
            <p:ph type="pic" idx="1"/>
          </p:nvPr>
        </p:nvSpPr>
        <p:spPr>
          <a:xfrm>
            <a:off x="5303520" y="548640"/>
            <a:ext cx="6053328" cy="543153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21802D0-5574-4631-BA49-92362F8E40DC}"/>
              </a:ext>
            </a:extLst>
          </p:cNvPr>
          <p:cNvSpPr>
            <a:spLocks noGrp="1"/>
          </p:cNvSpPr>
          <p:nvPr>
            <p:ph type="body" sz="half" idx="2"/>
          </p:nvPr>
        </p:nvSpPr>
        <p:spPr>
          <a:xfrm>
            <a:off x="839788" y="3977640"/>
            <a:ext cx="3931920"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F62C2F5B-DDDD-4E64-94A9-99E46F4B06A0}"/>
              </a:ext>
            </a:extLst>
          </p:cNvPr>
          <p:cNvSpPr>
            <a:spLocks noGrp="1"/>
          </p:cNvSpPr>
          <p:nvPr>
            <p:ph type="dt" sz="half" idx="10"/>
          </p:nvPr>
        </p:nvSpPr>
        <p:spPr/>
        <p:txBody>
          <a:bodyPr/>
          <a:lstStyle/>
          <a:p>
            <a:fld id="{72345051-2045-45DA-935E-2E3CA1A69ADC}" type="datetimeFigureOut">
              <a:rPr lang="en-US" smtClean="0"/>
              <a:t>12/6/2021</a:t>
            </a:fld>
            <a:endParaRPr lang="en-US"/>
          </a:p>
        </p:txBody>
      </p:sp>
      <p:sp>
        <p:nvSpPr>
          <p:cNvPr id="6" name="Footer Placeholder 5">
            <a:extLst>
              <a:ext uri="{FF2B5EF4-FFF2-40B4-BE49-F238E27FC236}">
                <a16:creationId xmlns:a16="http://schemas.microsoft.com/office/drawing/2014/main" id="{D4FA8D36-8865-48E7-8249-ED729A5F70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30F98C3-0B62-4361-8408-A01F70807CDB}"/>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6" descr="Tag=AccentColor&#10;Flavor=Light&#10;Target=FillAndLine">
            <a:extLst>
              <a:ext uri="{FF2B5EF4-FFF2-40B4-BE49-F238E27FC236}">
                <a16:creationId xmlns:a16="http://schemas.microsoft.com/office/drawing/2014/main" id="{FE511AB6-FEAF-4549-BA88-0764BD10B63D}"/>
              </a:ext>
            </a:extLst>
          </p:cNvPr>
          <p:cNvSpPr/>
          <p:nvPr/>
        </p:nvSpPr>
        <p:spPr>
          <a:xfrm rot="5400000">
            <a:off x="2798064"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865402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72D13B-FFCB-4650-AD3C-CB50373525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D0CA9470-DF15-46A1-BF0E-8A5367A4B0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263047CB-E94D-482F-BACA-681E96C0EC2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600">
                <a:solidFill>
                  <a:schemeClr val="tx1">
                    <a:tint val="75000"/>
                  </a:schemeClr>
                </a:solidFill>
              </a:defRPr>
            </a:lvl1pPr>
          </a:lstStyle>
          <a:p>
            <a:fld id="{72345051-2045-45DA-935E-2E3CA1A69ADC}" type="datetimeFigureOut">
              <a:rPr lang="en-US" smtClean="0"/>
              <a:t>12/6/2021</a:t>
            </a:fld>
            <a:endParaRPr lang="en-US" dirty="0"/>
          </a:p>
        </p:txBody>
      </p:sp>
      <p:sp>
        <p:nvSpPr>
          <p:cNvPr id="5" name="Footer Placeholder 4">
            <a:extLst>
              <a:ext uri="{FF2B5EF4-FFF2-40B4-BE49-F238E27FC236}">
                <a16:creationId xmlns:a16="http://schemas.microsoft.com/office/drawing/2014/main" id="{2CFDA4B5-E797-42FC-8B7A-2294DF24A3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678ED201-6D0E-422C-B4EC-566A3DC298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A7CD31F4-64FA-4BA0-9498-67783267A8C8}" type="slidenum">
              <a:rPr lang="en-US" smtClean="0"/>
              <a:t>‹#›</a:t>
            </a:fld>
            <a:endParaRPr lang="en-US" dirty="0"/>
          </a:p>
        </p:txBody>
      </p:sp>
    </p:spTree>
    <p:extLst>
      <p:ext uri="{BB962C8B-B14F-4D97-AF65-F5344CB8AC3E}">
        <p14:creationId xmlns:p14="http://schemas.microsoft.com/office/powerpoint/2010/main" val="1230669079"/>
      </p:ext>
    </p:extLst>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txStyles>
    <p:titleStyle>
      <a:lvl1pPr algn="l" defTabSz="914400" rtl="0" eaLnBrk="1" latinLnBrk="0" hangingPunct="1">
        <a:lnSpc>
          <a:spcPct val="100000"/>
        </a:lnSpc>
        <a:spcBef>
          <a:spcPct val="0"/>
        </a:spcBef>
        <a:buNone/>
        <a:defRPr sz="540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A95209C-5275-4E15-8EA7-7F42980ABF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Dane programistyczne na monitorze komputera">
            <a:extLst>
              <a:ext uri="{FF2B5EF4-FFF2-40B4-BE49-F238E27FC236}">
                <a16:creationId xmlns:a16="http://schemas.microsoft.com/office/drawing/2014/main" id="{2F416CEA-3A4B-466F-9C1A-B4F895555528}"/>
              </a:ext>
            </a:extLst>
          </p:cNvPr>
          <p:cNvPicPr>
            <a:picLocks noChangeAspect="1"/>
          </p:cNvPicPr>
          <p:nvPr/>
        </p:nvPicPr>
        <p:blipFill rotWithShape="1">
          <a:blip r:embed="rId2">
            <a:alphaModFix amt="50000"/>
          </a:blip>
          <a:srcRect t="12043" r="-1" b="3665"/>
          <a:stretch/>
        </p:blipFill>
        <p:spPr>
          <a:xfrm>
            <a:off x="20" y="10"/>
            <a:ext cx="12188931" cy="6857990"/>
          </a:xfrm>
          <a:prstGeom prst="rect">
            <a:avLst/>
          </a:prstGeom>
        </p:spPr>
      </p:pic>
      <p:sp>
        <p:nvSpPr>
          <p:cNvPr id="2" name="Tytuł 1">
            <a:extLst>
              <a:ext uri="{FF2B5EF4-FFF2-40B4-BE49-F238E27FC236}">
                <a16:creationId xmlns:a16="http://schemas.microsoft.com/office/drawing/2014/main" id="{026EE14E-DD15-46C3-A213-98D5036F69CD}"/>
              </a:ext>
            </a:extLst>
          </p:cNvPr>
          <p:cNvSpPr>
            <a:spLocks noGrp="1"/>
          </p:cNvSpPr>
          <p:nvPr>
            <p:ph type="ctrTitle"/>
          </p:nvPr>
        </p:nvSpPr>
        <p:spPr>
          <a:xfrm>
            <a:off x="1527048" y="1124712"/>
            <a:ext cx="9144000" cy="3063240"/>
          </a:xfrm>
        </p:spPr>
        <p:txBody>
          <a:bodyPr>
            <a:normAutofit/>
          </a:bodyPr>
          <a:lstStyle/>
          <a:p>
            <a:pPr algn="ctr">
              <a:lnSpc>
                <a:spcPct val="90000"/>
              </a:lnSpc>
            </a:pPr>
            <a:r>
              <a:rPr kumimoji="0" lang="pl-PL" sz="6700" b="1" i="0" u="none" strike="noStrike" kern="1200" cap="all" spc="0" normalizeH="0" baseline="0" noProof="0">
                <a:ln>
                  <a:noFill/>
                </a:ln>
                <a:effectLst/>
                <a:uLnTx/>
                <a:uFillTx/>
                <a:latin typeface="Rockwell Condensed" panose="02060603050405020104"/>
                <a:ea typeface="+mj-ea"/>
                <a:cs typeface="+mj-cs"/>
              </a:rPr>
              <a:t>Selekcja negatywna…czyli ukryta informacja</a:t>
            </a:r>
            <a:endParaRPr lang="pl-PL" sz="6700"/>
          </a:p>
        </p:txBody>
      </p:sp>
      <p:sp>
        <p:nvSpPr>
          <p:cNvPr id="3" name="Podtytuł 2">
            <a:extLst>
              <a:ext uri="{FF2B5EF4-FFF2-40B4-BE49-F238E27FC236}">
                <a16:creationId xmlns:a16="http://schemas.microsoft.com/office/drawing/2014/main" id="{09A86FAD-88B6-43F7-9CC7-BB8BD93F3D15}"/>
              </a:ext>
            </a:extLst>
          </p:cNvPr>
          <p:cNvSpPr>
            <a:spLocks noGrp="1"/>
          </p:cNvSpPr>
          <p:nvPr>
            <p:ph type="subTitle" idx="1"/>
          </p:nvPr>
        </p:nvSpPr>
        <p:spPr>
          <a:xfrm>
            <a:off x="1527048" y="4599432"/>
            <a:ext cx="9144000" cy="1227520"/>
          </a:xfrm>
        </p:spPr>
        <p:txBody>
          <a:bodyPr>
            <a:normAutofit/>
          </a:bodyPr>
          <a:lstStyle/>
          <a:p>
            <a:pPr marL="0" marR="0" lvl="0" indent="0" algn="ctr" defTabSz="914400" rtl="0" eaLnBrk="1" fontAlgn="auto" latinLnBrk="0" hangingPunct="1">
              <a:lnSpc>
                <a:spcPct val="100000"/>
              </a:lnSpc>
              <a:spcBef>
                <a:spcPts val="1000"/>
              </a:spcBef>
              <a:spcAft>
                <a:spcPts val="0"/>
              </a:spcAft>
              <a:buClr>
                <a:srgbClr val="D34817">
                  <a:lumMod val="75000"/>
                </a:srgbClr>
              </a:buClr>
              <a:buSzPct val="85000"/>
              <a:buFont typeface="Wingdings" pitchFamily="2" charset="2"/>
              <a:buNone/>
              <a:tabLst/>
              <a:defRPr/>
            </a:pPr>
            <a:r>
              <a:rPr kumimoji="0" lang="pl-PL" sz="3200" b="0" i="0" u="none" strike="noStrike" kern="1200" cap="none" spc="0" normalizeH="0" baseline="0" noProof="0" dirty="0">
                <a:ln>
                  <a:noFill/>
                </a:ln>
                <a:effectLst/>
                <a:uLnTx/>
                <a:uFillTx/>
                <a:latin typeface="Rockwell" panose="02060603020205020403"/>
                <a:ea typeface="+mn-ea"/>
                <a:cs typeface="+mn-cs"/>
              </a:rPr>
              <a:t>Nina Majtczak</a:t>
            </a:r>
          </a:p>
          <a:p>
            <a:pPr marL="0" marR="0" lvl="0" indent="0" algn="ctr" defTabSz="914400" rtl="0" eaLnBrk="1" fontAlgn="auto" latinLnBrk="0" hangingPunct="1">
              <a:lnSpc>
                <a:spcPct val="100000"/>
              </a:lnSpc>
              <a:spcBef>
                <a:spcPts val="1000"/>
              </a:spcBef>
              <a:spcAft>
                <a:spcPts val="0"/>
              </a:spcAft>
              <a:buClr>
                <a:srgbClr val="D34817">
                  <a:lumMod val="75000"/>
                </a:srgbClr>
              </a:buClr>
              <a:buSzPct val="85000"/>
              <a:buFont typeface="Wingdings" pitchFamily="2" charset="2"/>
              <a:buNone/>
              <a:tabLst/>
              <a:defRPr/>
            </a:pPr>
            <a:r>
              <a:rPr kumimoji="0" lang="pl-PL" sz="3200" b="0" i="0" u="none" strike="noStrike" kern="1200" cap="none" spc="0" normalizeH="0" baseline="0" noProof="0" dirty="0">
                <a:ln>
                  <a:noFill/>
                </a:ln>
                <a:effectLst/>
                <a:uLnTx/>
                <a:uFillTx/>
                <a:latin typeface="Rockwell" panose="02060603020205020403"/>
                <a:ea typeface="+mn-ea"/>
                <a:cs typeface="+mn-cs"/>
              </a:rPr>
              <a:t>Maja Podkońska</a:t>
            </a:r>
          </a:p>
          <a:p>
            <a:pPr algn="ctr">
              <a:lnSpc>
                <a:spcPct val="100000"/>
              </a:lnSpc>
            </a:pPr>
            <a:endParaRPr lang="pl-PL" sz="3200" dirty="0"/>
          </a:p>
        </p:txBody>
      </p:sp>
      <p:sp>
        <p:nvSpPr>
          <p:cNvPr id="11" name="Rectangle 6">
            <a:extLst>
              <a:ext uri="{FF2B5EF4-FFF2-40B4-BE49-F238E27FC236}">
                <a16:creationId xmlns:a16="http://schemas.microsoft.com/office/drawing/2014/main" id="{4F2ED431-E304-4FF0-9F4E-032783C9D6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838200" y="720953"/>
            <a:ext cx="10515600" cy="5416094"/>
          </a:xfrm>
          <a:custGeom>
            <a:avLst/>
            <a:gdLst>
              <a:gd name="connsiteX0" fmla="*/ 0 w 10515600"/>
              <a:gd name="connsiteY0" fmla="*/ 0 h 5416094"/>
              <a:gd name="connsiteX1" fmla="*/ 552069 w 10515600"/>
              <a:gd name="connsiteY1" fmla="*/ 0 h 5416094"/>
              <a:gd name="connsiteX2" fmla="*/ 893826 w 10515600"/>
              <a:gd name="connsiteY2" fmla="*/ 0 h 5416094"/>
              <a:gd name="connsiteX3" fmla="*/ 1761363 w 10515600"/>
              <a:gd name="connsiteY3" fmla="*/ 0 h 5416094"/>
              <a:gd name="connsiteX4" fmla="*/ 2313432 w 10515600"/>
              <a:gd name="connsiteY4" fmla="*/ 0 h 5416094"/>
              <a:gd name="connsiteX5" fmla="*/ 2865501 w 10515600"/>
              <a:gd name="connsiteY5" fmla="*/ 0 h 5416094"/>
              <a:gd name="connsiteX6" fmla="*/ 3733038 w 10515600"/>
              <a:gd name="connsiteY6" fmla="*/ 0 h 5416094"/>
              <a:gd name="connsiteX7" fmla="*/ 4179951 w 10515600"/>
              <a:gd name="connsiteY7" fmla="*/ 0 h 5416094"/>
              <a:gd name="connsiteX8" fmla="*/ 5047488 w 10515600"/>
              <a:gd name="connsiteY8" fmla="*/ 0 h 5416094"/>
              <a:gd name="connsiteX9" fmla="*/ 5915025 w 10515600"/>
              <a:gd name="connsiteY9" fmla="*/ 0 h 5416094"/>
              <a:gd name="connsiteX10" fmla="*/ 6572250 w 10515600"/>
              <a:gd name="connsiteY10" fmla="*/ 0 h 5416094"/>
              <a:gd name="connsiteX11" fmla="*/ 7439787 w 10515600"/>
              <a:gd name="connsiteY11" fmla="*/ 0 h 5416094"/>
              <a:gd name="connsiteX12" fmla="*/ 7991856 w 10515600"/>
              <a:gd name="connsiteY12" fmla="*/ 0 h 5416094"/>
              <a:gd name="connsiteX13" fmla="*/ 8543925 w 10515600"/>
              <a:gd name="connsiteY13" fmla="*/ 0 h 5416094"/>
              <a:gd name="connsiteX14" fmla="*/ 9306306 w 10515600"/>
              <a:gd name="connsiteY14" fmla="*/ 0 h 5416094"/>
              <a:gd name="connsiteX15" fmla="*/ 9858375 w 10515600"/>
              <a:gd name="connsiteY15" fmla="*/ 0 h 5416094"/>
              <a:gd name="connsiteX16" fmla="*/ 10515600 w 10515600"/>
              <a:gd name="connsiteY16" fmla="*/ 0 h 5416094"/>
              <a:gd name="connsiteX17" fmla="*/ 10515600 w 10515600"/>
              <a:gd name="connsiteY17" fmla="*/ 785334 h 5416094"/>
              <a:gd name="connsiteX18" fmla="*/ 10515600 w 10515600"/>
              <a:gd name="connsiteY18" fmla="*/ 1516506 h 5416094"/>
              <a:gd name="connsiteX19" fmla="*/ 10515600 w 10515600"/>
              <a:gd name="connsiteY19" fmla="*/ 2247679 h 5416094"/>
              <a:gd name="connsiteX20" fmla="*/ 10515600 w 10515600"/>
              <a:gd name="connsiteY20" fmla="*/ 2762208 h 5416094"/>
              <a:gd name="connsiteX21" fmla="*/ 10515600 w 10515600"/>
              <a:gd name="connsiteY21" fmla="*/ 3330898 h 5416094"/>
              <a:gd name="connsiteX22" fmla="*/ 10515600 w 10515600"/>
              <a:gd name="connsiteY22" fmla="*/ 4062071 h 5416094"/>
              <a:gd name="connsiteX23" fmla="*/ 10515600 w 10515600"/>
              <a:gd name="connsiteY23" fmla="*/ 4684921 h 5416094"/>
              <a:gd name="connsiteX24" fmla="*/ 10515600 w 10515600"/>
              <a:gd name="connsiteY24" fmla="*/ 5416094 h 5416094"/>
              <a:gd name="connsiteX25" fmla="*/ 9753219 w 10515600"/>
              <a:gd name="connsiteY25" fmla="*/ 5416094 h 5416094"/>
              <a:gd name="connsiteX26" fmla="*/ 9411462 w 10515600"/>
              <a:gd name="connsiteY26" fmla="*/ 5416094 h 5416094"/>
              <a:gd name="connsiteX27" fmla="*/ 8754237 w 10515600"/>
              <a:gd name="connsiteY27" fmla="*/ 5416094 h 5416094"/>
              <a:gd name="connsiteX28" fmla="*/ 8307324 w 10515600"/>
              <a:gd name="connsiteY28" fmla="*/ 5416094 h 5416094"/>
              <a:gd name="connsiteX29" fmla="*/ 7544943 w 10515600"/>
              <a:gd name="connsiteY29" fmla="*/ 5416094 h 5416094"/>
              <a:gd name="connsiteX30" fmla="*/ 7098030 w 10515600"/>
              <a:gd name="connsiteY30" fmla="*/ 5416094 h 5416094"/>
              <a:gd name="connsiteX31" fmla="*/ 6335649 w 10515600"/>
              <a:gd name="connsiteY31" fmla="*/ 5416094 h 5416094"/>
              <a:gd name="connsiteX32" fmla="*/ 5993892 w 10515600"/>
              <a:gd name="connsiteY32" fmla="*/ 5416094 h 5416094"/>
              <a:gd name="connsiteX33" fmla="*/ 5231511 w 10515600"/>
              <a:gd name="connsiteY33" fmla="*/ 5416094 h 5416094"/>
              <a:gd name="connsiteX34" fmla="*/ 4784598 w 10515600"/>
              <a:gd name="connsiteY34" fmla="*/ 5416094 h 5416094"/>
              <a:gd name="connsiteX35" fmla="*/ 4442841 w 10515600"/>
              <a:gd name="connsiteY35" fmla="*/ 5416094 h 5416094"/>
              <a:gd name="connsiteX36" fmla="*/ 3995928 w 10515600"/>
              <a:gd name="connsiteY36" fmla="*/ 5416094 h 5416094"/>
              <a:gd name="connsiteX37" fmla="*/ 3233547 w 10515600"/>
              <a:gd name="connsiteY37" fmla="*/ 5416094 h 5416094"/>
              <a:gd name="connsiteX38" fmla="*/ 2786634 w 10515600"/>
              <a:gd name="connsiteY38" fmla="*/ 5416094 h 5416094"/>
              <a:gd name="connsiteX39" fmla="*/ 2444877 w 10515600"/>
              <a:gd name="connsiteY39" fmla="*/ 5416094 h 5416094"/>
              <a:gd name="connsiteX40" fmla="*/ 1997964 w 10515600"/>
              <a:gd name="connsiteY40" fmla="*/ 5416094 h 5416094"/>
              <a:gd name="connsiteX41" fmla="*/ 1445895 w 10515600"/>
              <a:gd name="connsiteY41" fmla="*/ 5416094 h 5416094"/>
              <a:gd name="connsiteX42" fmla="*/ 788670 w 10515600"/>
              <a:gd name="connsiteY42" fmla="*/ 5416094 h 5416094"/>
              <a:gd name="connsiteX43" fmla="*/ 0 w 10515600"/>
              <a:gd name="connsiteY43" fmla="*/ 5416094 h 5416094"/>
              <a:gd name="connsiteX44" fmla="*/ 0 w 10515600"/>
              <a:gd name="connsiteY44" fmla="*/ 4630760 h 5416094"/>
              <a:gd name="connsiteX45" fmla="*/ 0 w 10515600"/>
              <a:gd name="connsiteY45" fmla="*/ 3953749 h 5416094"/>
              <a:gd name="connsiteX46" fmla="*/ 0 w 10515600"/>
              <a:gd name="connsiteY46" fmla="*/ 3276737 h 5416094"/>
              <a:gd name="connsiteX47" fmla="*/ 0 w 10515600"/>
              <a:gd name="connsiteY47" fmla="*/ 2599725 h 5416094"/>
              <a:gd name="connsiteX48" fmla="*/ 0 w 10515600"/>
              <a:gd name="connsiteY48" fmla="*/ 1922713 h 5416094"/>
              <a:gd name="connsiteX49" fmla="*/ 0 w 10515600"/>
              <a:gd name="connsiteY49" fmla="*/ 1299863 h 5416094"/>
              <a:gd name="connsiteX50" fmla="*/ 0 w 10515600"/>
              <a:gd name="connsiteY50" fmla="*/ 0 h 5416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10515600" h="5416094"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24919" y="196329"/>
                  <a:pt x="10549062" y="488432"/>
                  <a:pt x="10515600" y="785334"/>
                </a:cubicBezTo>
                <a:cubicBezTo>
                  <a:pt x="10482138" y="1082236"/>
                  <a:pt x="10536385" y="1323726"/>
                  <a:pt x="10515600" y="1516506"/>
                </a:cubicBezTo>
                <a:cubicBezTo>
                  <a:pt x="10494815" y="1709286"/>
                  <a:pt x="10546328" y="2097632"/>
                  <a:pt x="10515600" y="2247679"/>
                </a:cubicBezTo>
                <a:cubicBezTo>
                  <a:pt x="10484872" y="2397726"/>
                  <a:pt x="10491771" y="2577292"/>
                  <a:pt x="10515600" y="2762208"/>
                </a:cubicBezTo>
                <a:cubicBezTo>
                  <a:pt x="10539429" y="2947124"/>
                  <a:pt x="10511007" y="3105736"/>
                  <a:pt x="10515600" y="3330898"/>
                </a:cubicBezTo>
                <a:cubicBezTo>
                  <a:pt x="10520194" y="3556060"/>
                  <a:pt x="10497393" y="3882611"/>
                  <a:pt x="10515600" y="4062071"/>
                </a:cubicBezTo>
                <a:cubicBezTo>
                  <a:pt x="10533807" y="4241531"/>
                  <a:pt x="10544791" y="4505155"/>
                  <a:pt x="10515600" y="4684921"/>
                </a:cubicBezTo>
                <a:cubicBezTo>
                  <a:pt x="10486410" y="4864687"/>
                  <a:pt x="10497356" y="5246484"/>
                  <a:pt x="10515600" y="5416094"/>
                </a:cubicBezTo>
                <a:cubicBezTo>
                  <a:pt x="10245623" y="5445692"/>
                  <a:pt x="10029676" y="5415505"/>
                  <a:pt x="9753219" y="5416094"/>
                </a:cubicBezTo>
                <a:cubicBezTo>
                  <a:pt x="9476762" y="5416683"/>
                  <a:pt x="9553148" y="5422760"/>
                  <a:pt x="9411462" y="5416094"/>
                </a:cubicBezTo>
                <a:cubicBezTo>
                  <a:pt x="9269776" y="5409428"/>
                  <a:pt x="8927709" y="5385012"/>
                  <a:pt x="8754237" y="5416094"/>
                </a:cubicBezTo>
                <a:cubicBezTo>
                  <a:pt x="8580766" y="5447176"/>
                  <a:pt x="8413264" y="5410024"/>
                  <a:pt x="8307324" y="5416094"/>
                </a:cubicBezTo>
                <a:cubicBezTo>
                  <a:pt x="8201384" y="5422164"/>
                  <a:pt x="7912690" y="5421686"/>
                  <a:pt x="7544943" y="5416094"/>
                </a:cubicBezTo>
                <a:cubicBezTo>
                  <a:pt x="7177196" y="5410502"/>
                  <a:pt x="7304235" y="5418502"/>
                  <a:pt x="7098030" y="5416094"/>
                </a:cubicBezTo>
                <a:cubicBezTo>
                  <a:pt x="6891825" y="5413686"/>
                  <a:pt x="6541479" y="5434609"/>
                  <a:pt x="6335649" y="5416094"/>
                </a:cubicBezTo>
                <a:cubicBezTo>
                  <a:pt x="6129819" y="5397579"/>
                  <a:pt x="6106541" y="5402791"/>
                  <a:pt x="5993892" y="5416094"/>
                </a:cubicBezTo>
                <a:cubicBezTo>
                  <a:pt x="5881243" y="5429397"/>
                  <a:pt x="5545248" y="5437743"/>
                  <a:pt x="5231511" y="5416094"/>
                </a:cubicBezTo>
                <a:cubicBezTo>
                  <a:pt x="4917774" y="5394445"/>
                  <a:pt x="4963237" y="5426599"/>
                  <a:pt x="4784598" y="5416094"/>
                </a:cubicBezTo>
                <a:cubicBezTo>
                  <a:pt x="4605959" y="5405589"/>
                  <a:pt x="4605904" y="5406658"/>
                  <a:pt x="4442841" y="5416094"/>
                </a:cubicBezTo>
                <a:cubicBezTo>
                  <a:pt x="4279778" y="5425530"/>
                  <a:pt x="4177180" y="5426138"/>
                  <a:pt x="3995928" y="5416094"/>
                </a:cubicBezTo>
                <a:cubicBezTo>
                  <a:pt x="3814676" y="5406050"/>
                  <a:pt x="3516440" y="5429234"/>
                  <a:pt x="3233547" y="5416094"/>
                </a:cubicBezTo>
                <a:cubicBezTo>
                  <a:pt x="2950654" y="5402954"/>
                  <a:pt x="2884354" y="5436103"/>
                  <a:pt x="2786634" y="5416094"/>
                </a:cubicBezTo>
                <a:cubicBezTo>
                  <a:pt x="2688914" y="5396085"/>
                  <a:pt x="2522958" y="5423232"/>
                  <a:pt x="2444877" y="5416094"/>
                </a:cubicBezTo>
                <a:cubicBezTo>
                  <a:pt x="2366796" y="5408956"/>
                  <a:pt x="2104768" y="5395479"/>
                  <a:pt x="1997964" y="5416094"/>
                </a:cubicBezTo>
                <a:cubicBezTo>
                  <a:pt x="1891160" y="5436709"/>
                  <a:pt x="1573016" y="5412376"/>
                  <a:pt x="1445895" y="5416094"/>
                </a:cubicBezTo>
                <a:cubicBezTo>
                  <a:pt x="1318774" y="5419812"/>
                  <a:pt x="986443" y="5400529"/>
                  <a:pt x="788670" y="5416094"/>
                </a:cubicBezTo>
                <a:cubicBezTo>
                  <a:pt x="590897" y="5431659"/>
                  <a:pt x="363709" y="5381266"/>
                  <a:pt x="0" y="5416094"/>
                </a:cubicBezTo>
                <a:cubicBezTo>
                  <a:pt x="-22973" y="5218643"/>
                  <a:pt x="-26699" y="5010779"/>
                  <a:pt x="0" y="4630760"/>
                </a:cubicBezTo>
                <a:cubicBezTo>
                  <a:pt x="26699" y="4250741"/>
                  <a:pt x="-15389" y="4196664"/>
                  <a:pt x="0" y="3953749"/>
                </a:cubicBezTo>
                <a:cubicBezTo>
                  <a:pt x="15389" y="3710834"/>
                  <a:pt x="468" y="3611311"/>
                  <a:pt x="0" y="3276737"/>
                </a:cubicBezTo>
                <a:cubicBezTo>
                  <a:pt x="-468" y="2942163"/>
                  <a:pt x="15360" y="2781998"/>
                  <a:pt x="0" y="2599725"/>
                </a:cubicBezTo>
                <a:cubicBezTo>
                  <a:pt x="-15360" y="2417452"/>
                  <a:pt x="14816" y="2100232"/>
                  <a:pt x="0" y="1922713"/>
                </a:cubicBezTo>
                <a:cubicBezTo>
                  <a:pt x="-14816" y="1745194"/>
                  <a:pt x="-24648" y="1604167"/>
                  <a:pt x="0" y="1299863"/>
                </a:cubicBezTo>
                <a:cubicBezTo>
                  <a:pt x="24648" y="995559"/>
                  <a:pt x="2182" y="279525"/>
                  <a:pt x="0" y="0"/>
                </a:cubicBezTo>
                <a:close/>
              </a:path>
            </a:pathLst>
          </a:custGeom>
          <a:noFill/>
          <a:ln w="571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6">
            <a:extLst>
              <a:ext uri="{FF2B5EF4-FFF2-40B4-BE49-F238E27FC236}">
                <a16:creationId xmlns:a16="http://schemas.microsoft.com/office/drawing/2014/main" id="{4E87FCFB-2CCE-460D-B3DD-557C8BD1B9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74206" y="441942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44712151"/>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5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par>
                                <p:cTn id="8" presetID="10" presetClass="entr" presetSubtype="0" fill="hold" grpId="0" nodeType="withEffect">
                                  <p:stCondLst>
                                    <p:cond delay="1000"/>
                                  </p:stCondLst>
                                  <p:iterate>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7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1500"/>
                                  </p:stCondLst>
                                  <p:iterate>
                                    <p:tmPct val="10000"/>
                                  </p:iterate>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7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8">
            <a:extLst>
              <a:ext uri="{FF2B5EF4-FFF2-40B4-BE49-F238E27FC236}">
                <a16:creationId xmlns:a16="http://schemas.microsoft.com/office/drawing/2014/main" id="{2C61293E-6EBE-43EF-A52C-9BEBFD7679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867FD0F9-4604-4F0C-951A-DA4780D0450F}"/>
              </a:ext>
            </a:extLst>
          </p:cNvPr>
          <p:cNvSpPr>
            <a:spLocks noGrp="1"/>
          </p:cNvSpPr>
          <p:nvPr>
            <p:ph type="title"/>
          </p:nvPr>
        </p:nvSpPr>
        <p:spPr>
          <a:xfrm>
            <a:off x="5297762" y="329184"/>
            <a:ext cx="6251110" cy="1783080"/>
          </a:xfrm>
        </p:spPr>
        <p:txBody>
          <a:bodyPr anchor="b">
            <a:normAutofit/>
          </a:bodyPr>
          <a:lstStyle/>
          <a:p>
            <a:r>
              <a:rPr lang="pl-PL" sz="7200" dirty="0"/>
              <a:t>Negatywna selekcja </a:t>
            </a:r>
          </a:p>
        </p:txBody>
      </p:sp>
      <p:sp>
        <p:nvSpPr>
          <p:cNvPr id="14" name="Rectangle 6">
            <a:extLst>
              <a:ext uri="{FF2B5EF4-FFF2-40B4-BE49-F238E27FC236}">
                <a16:creationId xmlns:a16="http://schemas.microsoft.com/office/drawing/2014/main" id="{3FCFB1DE-0B7E-48CC-BA90-B2AB0889F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2862" y="2395728"/>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rgbClr val="A62DE3"/>
          </a:solidFill>
          <a:ln w="38100" cap="rnd">
            <a:solidFill>
              <a:srgbClr val="A62DE3"/>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Symbol zastępczy zawartości 2">
            <a:extLst>
              <a:ext uri="{FF2B5EF4-FFF2-40B4-BE49-F238E27FC236}">
                <a16:creationId xmlns:a16="http://schemas.microsoft.com/office/drawing/2014/main" id="{082B53AE-63AB-4FE8-9338-48CB890A7197}"/>
              </a:ext>
            </a:extLst>
          </p:cNvPr>
          <p:cNvSpPr>
            <a:spLocks noGrp="1"/>
          </p:cNvSpPr>
          <p:nvPr>
            <p:ph idx="1"/>
          </p:nvPr>
        </p:nvSpPr>
        <p:spPr>
          <a:xfrm>
            <a:off x="5297762" y="2706624"/>
            <a:ext cx="6251110" cy="3483864"/>
          </a:xfrm>
        </p:spPr>
        <p:txBody>
          <a:bodyPr>
            <a:normAutofit/>
          </a:bodyPr>
          <a:lstStyle/>
          <a:p>
            <a:pPr>
              <a:lnSpc>
                <a:spcPct val="100000"/>
              </a:lnSpc>
              <a:spcAft>
                <a:spcPts val="1000"/>
              </a:spcAft>
              <a:buFont typeface="Wingdings" panose="05000000000000000000" pitchFamily="2" charset="2"/>
              <a:buChar char="q"/>
            </a:pPr>
            <a:r>
              <a:rPr lang="pl-PL" sz="2000">
                <a:effectLst/>
                <a:latin typeface="Arial" panose="020B0604020202020204" pitchFamily="34" charset="0"/>
                <a:ea typeface="Calibri" panose="020F0502020204030204" pitchFamily="34" charset="0"/>
                <a:cs typeface="Times New Roman" panose="02020603050405020304" pitchFamily="18" charset="0"/>
              </a:rPr>
              <a:t>sytuacja, w której asymetria informacji prowadzi do zawodności rynku i powoduje wypieranie produktu lepszego przez gorszy.</a:t>
            </a:r>
            <a:endParaRPr lang="pl-PL" sz="2000">
              <a:effectLst/>
              <a:latin typeface="Calibri" panose="020F0502020204030204" pitchFamily="34" charset="0"/>
              <a:ea typeface="Calibri" panose="020F0502020204030204" pitchFamily="34" charset="0"/>
              <a:cs typeface="Times New Roman" panose="02020603050405020304" pitchFamily="18" charset="0"/>
            </a:endParaRPr>
          </a:p>
          <a:p>
            <a:pPr>
              <a:lnSpc>
                <a:spcPct val="100000"/>
              </a:lnSpc>
              <a:spcAft>
                <a:spcPts val="1000"/>
              </a:spcAft>
              <a:buFont typeface="Wingdings" panose="05000000000000000000" pitchFamily="2" charset="2"/>
              <a:buChar char="q"/>
            </a:pPr>
            <a:r>
              <a:rPr lang="pl-PL" sz="2000" b="1">
                <a:effectLst/>
                <a:latin typeface="Arial" panose="020B0604020202020204" pitchFamily="34" charset="0"/>
                <a:ea typeface="Calibri" panose="020F0502020204030204" pitchFamily="34" charset="0"/>
                <a:cs typeface="Times New Roman" panose="02020603050405020304" pitchFamily="18" charset="0"/>
              </a:rPr>
              <a:t>Asymetria informacji powoduje błędną </a:t>
            </a:r>
            <a:br>
              <a:rPr lang="pl-PL" sz="2000" b="1">
                <a:effectLst/>
                <a:latin typeface="Arial" panose="020B0604020202020204" pitchFamily="34" charset="0"/>
                <a:ea typeface="Calibri" panose="020F0502020204030204" pitchFamily="34" charset="0"/>
                <a:cs typeface="Times New Roman" panose="02020603050405020304" pitchFamily="18" charset="0"/>
              </a:rPr>
            </a:br>
            <a:r>
              <a:rPr lang="pl-PL" sz="2000" b="1">
                <a:effectLst/>
                <a:latin typeface="Arial" panose="020B0604020202020204" pitchFamily="34" charset="0"/>
                <a:ea typeface="Calibri" panose="020F0502020204030204" pitchFamily="34" charset="0"/>
                <a:cs typeface="Times New Roman" panose="02020603050405020304" pitchFamily="18" charset="0"/>
              </a:rPr>
              <a:t>alokację rynkową! </a:t>
            </a:r>
            <a:endParaRPr lang="pl-PL" sz="2000" b="1">
              <a:latin typeface="Arial" panose="020B0604020202020204" pitchFamily="34" charset="0"/>
              <a:ea typeface="Calibri" panose="020F0502020204030204" pitchFamily="34" charset="0"/>
              <a:cs typeface="Times New Roman" panose="02020603050405020304" pitchFamily="18" charset="0"/>
            </a:endParaRPr>
          </a:p>
          <a:p>
            <a:pPr>
              <a:lnSpc>
                <a:spcPct val="100000"/>
              </a:lnSpc>
              <a:spcAft>
                <a:spcPts val="1000"/>
              </a:spcAft>
              <a:buFont typeface="Wingdings" panose="05000000000000000000" pitchFamily="2" charset="2"/>
              <a:buChar char="q"/>
            </a:pPr>
            <a:r>
              <a:rPr lang="pl-PL" sz="2000">
                <a:effectLst/>
                <a:latin typeface="Arial" panose="020B0604020202020204" pitchFamily="34" charset="0"/>
                <a:ea typeface="Calibri" panose="020F0502020204030204" pitchFamily="34" charset="0"/>
                <a:cs typeface="Times New Roman" panose="02020603050405020304" pitchFamily="18" charset="0"/>
              </a:rPr>
              <a:t> równowaga może ustalić się nie w </a:t>
            </a:r>
            <a:br>
              <a:rPr lang="pl-PL" sz="2000">
                <a:effectLst/>
                <a:latin typeface="Arial" panose="020B0604020202020204" pitchFamily="34" charset="0"/>
                <a:ea typeface="Calibri" panose="020F0502020204030204" pitchFamily="34" charset="0"/>
                <a:cs typeface="Times New Roman" panose="02020603050405020304" pitchFamily="18" charset="0"/>
              </a:rPr>
            </a:br>
            <a:r>
              <a:rPr lang="pl-PL" sz="2000">
                <a:effectLst/>
                <a:latin typeface="Arial" panose="020B0604020202020204" pitchFamily="34" charset="0"/>
                <a:ea typeface="Calibri" panose="020F0502020204030204" pitchFamily="34" charset="0"/>
                <a:cs typeface="Times New Roman" panose="02020603050405020304" pitchFamily="18" charset="0"/>
              </a:rPr>
              <a:t>położeniu optimum </a:t>
            </a:r>
            <a:r>
              <a:rPr lang="pl-PL" sz="2000" err="1">
                <a:effectLst/>
                <a:latin typeface="Arial" panose="020B0604020202020204" pitchFamily="34" charset="0"/>
                <a:ea typeface="Calibri" panose="020F0502020204030204" pitchFamily="34" charset="0"/>
                <a:cs typeface="Times New Roman" panose="02020603050405020304" pitchFamily="18" charset="0"/>
              </a:rPr>
              <a:t>Pareto</a:t>
            </a:r>
            <a:r>
              <a:rPr lang="pl-PL" sz="2000">
                <a:effectLst/>
                <a:latin typeface="Arial" panose="020B0604020202020204" pitchFamily="34" charset="0"/>
                <a:ea typeface="Calibri" panose="020F0502020204030204" pitchFamily="34" charset="0"/>
                <a:cs typeface="Times New Roman" panose="02020603050405020304" pitchFamily="18" charset="0"/>
              </a:rPr>
              <a:t> </a:t>
            </a:r>
            <a:endParaRPr lang="pl-PL" sz="2000">
              <a:latin typeface="Arial" panose="020B0604020202020204" pitchFamily="34" charset="0"/>
              <a:ea typeface="Calibri" panose="020F0502020204030204" pitchFamily="34" charset="0"/>
              <a:cs typeface="Times New Roman" panose="02020603050405020304" pitchFamily="18" charset="0"/>
            </a:endParaRPr>
          </a:p>
          <a:p>
            <a:pPr>
              <a:lnSpc>
                <a:spcPct val="100000"/>
              </a:lnSpc>
              <a:spcAft>
                <a:spcPts val="1000"/>
              </a:spcAft>
              <a:buFont typeface="Wingdings" panose="05000000000000000000" pitchFamily="2" charset="2"/>
              <a:buChar char="q"/>
            </a:pPr>
            <a:r>
              <a:rPr lang="pl-PL" sz="2000">
                <a:effectLst/>
                <a:latin typeface="Arial" panose="020B0604020202020204" pitchFamily="34" charset="0"/>
                <a:ea typeface="Calibri" panose="020F0502020204030204" pitchFamily="34" charset="0"/>
                <a:cs typeface="Times New Roman" panose="02020603050405020304" pitchFamily="18" charset="0"/>
              </a:rPr>
              <a:t>równowaga może nie istnieć</a:t>
            </a:r>
            <a:endParaRPr lang="pl-PL" sz="2000">
              <a:effectLst/>
              <a:latin typeface="Calibri" panose="020F0502020204030204" pitchFamily="34" charset="0"/>
              <a:ea typeface="Calibri" panose="020F0502020204030204" pitchFamily="34" charset="0"/>
              <a:cs typeface="Times New Roman" panose="02020603050405020304" pitchFamily="18" charset="0"/>
            </a:endParaRPr>
          </a:p>
          <a:p>
            <a:pPr>
              <a:lnSpc>
                <a:spcPct val="100000"/>
              </a:lnSpc>
            </a:pPr>
            <a:endParaRPr lang="pl-PL" sz="2000"/>
          </a:p>
        </p:txBody>
      </p:sp>
      <p:pic>
        <p:nvPicPr>
          <p:cNvPr id="16" name="Picture 4" descr="Wykres">
            <a:extLst>
              <a:ext uri="{FF2B5EF4-FFF2-40B4-BE49-F238E27FC236}">
                <a16:creationId xmlns:a16="http://schemas.microsoft.com/office/drawing/2014/main" id="{CB9327EA-C0A4-41AE-8474-B2D5E5346D3E}"/>
              </a:ext>
            </a:extLst>
          </p:cNvPr>
          <p:cNvPicPr>
            <a:picLocks noChangeAspect="1"/>
          </p:cNvPicPr>
          <p:nvPr/>
        </p:nvPicPr>
        <p:blipFill rotWithShape="1">
          <a:blip r:embed="rId2"/>
          <a:srcRect l="23145" r="34411"/>
          <a:stretch/>
        </p:blipFill>
        <p:spPr>
          <a:xfrm>
            <a:off x="1" y="10"/>
            <a:ext cx="4657344" cy="6857990"/>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p:spPr>
      </p:pic>
    </p:spTree>
    <p:extLst>
      <p:ext uri="{BB962C8B-B14F-4D97-AF65-F5344CB8AC3E}">
        <p14:creationId xmlns:p14="http://schemas.microsoft.com/office/powerpoint/2010/main" val="29444694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21">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7205CB6A-D885-48E0-B0BD-AE288F97D52E}"/>
              </a:ext>
            </a:extLst>
          </p:cNvPr>
          <p:cNvSpPr>
            <a:spLocks noGrp="1"/>
          </p:cNvSpPr>
          <p:nvPr>
            <p:ph type="title"/>
          </p:nvPr>
        </p:nvSpPr>
        <p:spPr>
          <a:xfrm>
            <a:off x="841248" y="548640"/>
            <a:ext cx="3419540" cy="5431536"/>
          </a:xfrm>
        </p:spPr>
        <p:txBody>
          <a:bodyPr>
            <a:normAutofit/>
          </a:bodyPr>
          <a:lstStyle/>
          <a:p>
            <a:r>
              <a:rPr lang="pl-PL" sz="6000"/>
              <a:t>Przykłady negatywnej selekcji</a:t>
            </a:r>
          </a:p>
        </p:txBody>
      </p:sp>
      <p:sp>
        <p:nvSpPr>
          <p:cNvPr id="27" name="Rectangle 6">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39411"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rgbClr val="A62DE3"/>
          </a:solidFill>
          <a:ln w="41275" cap="rnd">
            <a:solidFill>
              <a:srgbClr val="A62DE3"/>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ymbol zastępczy zawartości 2">
            <a:extLst>
              <a:ext uri="{FF2B5EF4-FFF2-40B4-BE49-F238E27FC236}">
                <a16:creationId xmlns:a16="http://schemas.microsoft.com/office/drawing/2014/main" id="{C1948C1A-9698-48B8-9862-6623965B4ABD}"/>
              </a:ext>
            </a:extLst>
          </p:cNvPr>
          <p:cNvSpPr>
            <a:spLocks noGrp="1"/>
          </p:cNvSpPr>
          <p:nvPr>
            <p:ph idx="1"/>
          </p:nvPr>
        </p:nvSpPr>
        <p:spPr>
          <a:xfrm>
            <a:off x="5298595" y="552090"/>
            <a:ext cx="6052158" cy="5672439"/>
          </a:xfrm>
        </p:spPr>
        <p:txBody>
          <a:bodyPr anchor="ctr">
            <a:normAutofit lnSpcReduction="10000"/>
          </a:bodyPr>
          <a:lstStyle/>
          <a:p>
            <a:pPr>
              <a:lnSpc>
                <a:spcPct val="100000"/>
              </a:lnSpc>
              <a:spcAft>
                <a:spcPts val="1000"/>
              </a:spcAft>
              <a:buFont typeface="Wingdings" panose="05000000000000000000" pitchFamily="2" charset="2"/>
              <a:buChar char="q"/>
            </a:pPr>
            <a:r>
              <a:rPr lang="pl-PL" sz="1500" b="1">
                <a:effectLst/>
                <a:latin typeface="Arial" panose="020B0604020202020204" pitchFamily="34" charset="0"/>
                <a:ea typeface="Calibri" panose="020F0502020204030204" pitchFamily="34" charset="0"/>
                <a:cs typeface="Times New Roman" panose="02020603050405020304" pitchFamily="18" charset="0"/>
              </a:rPr>
              <a:t>1.Rynek samochodów</a:t>
            </a:r>
            <a:r>
              <a:rPr lang="pl-PL" sz="1500">
                <a:effectLst/>
                <a:latin typeface="Arial" panose="020B0604020202020204" pitchFamily="34" charset="0"/>
                <a:ea typeface="Calibri" panose="020F0502020204030204" pitchFamily="34" charset="0"/>
                <a:cs typeface="Times New Roman" panose="02020603050405020304" pitchFamily="18" charset="0"/>
              </a:rPr>
              <a:t> </a:t>
            </a:r>
          </a:p>
          <a:p>
            <a:pPr marL="0" indent="0">
              <a:lnSpc>
                <a:spcPct val="100000"/>
              </a:lnSpc>
              <a:spcAft>
                <a:spcPts val="1000"/>
              </a:spcAft>
              <a:buNone/>
            </a:pPr>
            <a:r>
              <a:rPr lang="pl-PL" sz="1100">
                <a:effectLst/>
                <a:latin typeface="Arial" panose="020B0604020202020204" pitchFamily="34" charset="0"/>
                <a:ea typeface="Calibri" panose="020F0502020204030204" pitchFamily="34" charset="0"/>
                <a:cs typeface="Times New Roman" panose="02020603050405020304" pitchFamily="18" charset="0"/>
              </a:rPr>
              <a:t>(George Akerlof – noblista - analizował sytuację negatywnej selekcji, która może wystąpić na rynku używanych samochodów)</a:t>
            </a:r>
            <a:endParaRPr lang="pl-PL"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0000"/>
              </a:lnSpc>
              <a:spcAft>
                <a:spcPts val="1000"/>
              </a:spcAft>
              <a:buFont typeface="Wingdings" panose="05000000000000000000" pitchFamily="2" charset="2"/>
              <a:buChar char="q"/>
            </a:pPr>
            <a:r>
              <a:rPr lang="pl-PL" sz="1400" b="1">
                <a:effectLst/>
                <a:latin typeface="Arial" panose="020B0604020202020204" pitchFamily="34" charset="0"/>
                <a:ea typeface="Calibri" panose="020F0502020204030204" pitchFamily="34" charset="0"/>
                <a:cs typeface="Times New Roman" panose="02020603050405020304" pitchFamily="18" charset="0"/>
              </a:rPr>
              <a:t>2. Ubezpieczenia</a:t>
            </a:r>
          </a:p>
          <a:p>
            <a:pPr marL="0" indent="0">
              <a:lnSpc>
                <a:spcPct val="100000"/>
              </a:lnSpc>
              <a:spcAft>
                <a:spcPts val="1000"/>
              </a:spcAft>
              <a:buNone/>
            </a:pPr>
            <a:r>
              <a:rPr lang="pl-PL" sz="1100">
                <a:effectLst/>
                <a:latin typeface="Arial" panose="020B0604020202020204" pitchFamily="34" charset="0"/>
                <a:ea typeface="Calibri" panose="020F0502020204030204" pitchFamily="34" charset="0"/>
                <a:cs typeface="Times New Roman" panose="02020603050405020304" pitchFamily="18" charset="0"/>
              </a:rPr>
              <a:t>Na przykład na rynku </a:t>
            </a:r>
            <a:r>
              <a:rPr lang="pl-PL" sz="1100" u="sng">
                <a:effectLst/>
                <a:latin typeface="Arial" panose="020B0604020202020204" pitchFamily="34" charset="0"/>
                <a:ea typeface="Calibri" panose="020F0502020204030204" pitchFamily="34" charset="0"/>
                <a:cs typeface="Times New Roman" panose="02020603050405020304" pitchFamily="18" charset="0"/>
              </a:rPr>
              <a:t>ubezpieczeń na życie</a:t>
            </a:r>
            <a:r>
              <a:rPr lang="pl-PL" sz="1100">
                <a:effectLst/>
                <a:latin typeface="Arial" panose="020B0604020202020204" pitchFamily="34" charset="0"/>
                <a:ea typeface="Calibri" panose="020F0502020204030204" pitchFamily="34" charset="0"/>
                <a:cs typeface="Times New Roman" panose="02020603050405020304" pitchFamily="18" charset="0"/>
              </a:rPr>
              <a:t> firma ubezpieczeniowa może mieć gorszą informację na temat zdrowia i stylu życia niż klienci wykupujący jej polisę. W tej sytuacji, inaczej niż w modelu Akerlofa, kupujący mają więcej informacji niż sprzedający. Jeżeli wszystkie sprzedawane polisy muszą być w jednakowej cenie, wówczas mogą one być zbyt drogie dla osób zdrowych i rynek będzie zdominowany przez osoby o gorszym zdrowiu.</a:t>
            </a:r>
          </a:p>
          <a:p>
            <a:pPr>
              <a:lnSpc>
                <a:spcPct val="100000"/>
              </a:lnSpc>
              <a:spcAft>
                <a:spcPts val="1000"/>
              </a:spcAft>
              <a:buFont typeface="Wingdings" panose="05000000000000000000" pitchFamily="2" charset="2"/>
              <a:buChar char="q"/>
            </a:pPr>
            <a:r>
              <a:rPr lang="pl-PL" sz="1400" b="1">
                <a:effectLst/>
                <a:latin typeface="Arial" panose="020B0604020202020204" pitchFamily="34" charset="0"/>
                <a:ea typeface="Calibri" panose="020F0502020204030204" pitchFamily="34" charset="0"/>
                <a:cs typeface="Times New Roman" panose="02020603050405020304" pitchFamily="18" charset="0"/>
              </a:rPr>
              <a:t>3. Rynek pracy</a:t>
            </a:r>
            <a:endParaRPr lang="pl-PL" sz="140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0000"/>
              </a:lnSpc>
              <a:spcAft>
                <a:spcPts val="1000"/>
              </a:spcAft>
              <a:buNone/>
            </a:pPr>
            <a:r>
              <a:rPr lang="pl-PL" sz="1100">
                <a:effectLst/>
                <a:latin typeface="Arial" panose="020B0604020202020204" pitchFamily="34" charset="0"/>
                <a:ea typeface="Calibri" panose="020F0502020204030204" pitchFamily="34" charset="0"/>
                <a:cs typeface="Times New Roman" panose="02020603050405020304" pitchFamily="18" charset="0"/>
              </a:rPr>
              <a:t>Asymetria informacji na rynku pracy sprawia, że pracodawcy są niejednokrotnie zmuszeni do oferowania jednakowej płacy wszystkim zatrudnianym na danym stanowisku pracownikom, zarówno tym mniej pracowitym, jak i tym bardziej efektywnym. Asymetria informacji może stwarzać niebezpieczeństwo, że zatrudniona osoba zachowa się nieetycznie i nie będzie pracowała rzetelnie, o ile tylko uda jej się to ukryć przed pracodawcą.</a:t>
            </a:r>
          </a:p>
          <a:p>
            <a:pPr>
              <a:lnSpc>
                <a:spcPct val="100000"/>
              </a:lnSpc>
              <a:spcAft>
                <a:spcPts val="1000"/>
              </a:spcAft>
              <a:buFont typeface="Wingdings" panose="05000000000000000000" pitchFamily="2" charset="2"/>
              <a:buChar char="q"/>
            </a:pPr>
            <a:r>
              <a:rPr lang="pl-PL" sz="1500" b="1">
                <a:effectLst/>
                <a:latin typeface="Arial" panose="020B0604020202020204" pitchFamily="34" charset="0"/>
                <a:ea typeface="Calibri" panose="020F0502020204030204" pitchFamily="34" charset="0"/>
                <a:cs typeface="Times New Roman" panose="02020603050405020304" pitchFamily="18" charset="0"/>
              </a:rPr>
              <a:t>4. Rynek kredytowy</a:t>
            </a:r>
            <a:endParaRPr lang="pl-PL" sz="150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0000"/>
              </a:lnSpc>
              <a:spcAft>
                <a:spcPts val="1000"/>
              </a:spcAft>
              <a:buNone/>
            </a:pPr>
            <a:r>
              <a:rPr lang="pl-PL" sz="1100">
                <a:effectLst/>
                <a:latin typeface="Arial" panose="020B0604020202020204" pitchFamily="34" charset="0"/>
                <a:ea typeface="Calibri" panose="020F0502020204030204" pitchFamily="34" charset="0"/>
                <a:cs typeface="Times New Roman" panose="02020603050405020304" pitchFamily="18" charset="0"/>
              </a:rPr>
              <a:t>Pracownicy banku biorą pod uwagę ryzyko bankructwa klientów i niespłacenia kredytów, ale nigdy nie posiadają pełnej wiedzy na temat kredytobiorców Podnosząc oprocentowanie kredytów, banki przyciągałyby coraz bardziej ryzykowne projekty co ostatecznie groziłoby bankructwem banku. Aby tego uniknąć, banki nie podnoszą oprocentowania kredytów powyżej pewnego poziomu i odmawiają udzielenia ich niektórym klientom, przez co solidniejsi klienci odpadają.</a:t>
            </a:r>
            <a:endParaRPr lang="pl-PL"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0000"/>
              </a:lnSpc>
            </a:pPr>
            <a:endParaRPr lang="pl-PL" sz="900" dirty="0"/>
          </a:p>
        </p:txBody>
      </p:sp>
    </p:spTree>
    <p:extLst>
      <p:ext uri="{BB962C8B-B14F-4D97-AF65-F5344CB8AC3E}">
        <p14:creationId xmlns:p14="http://schemas.microsoft.com/office/powerpoint/2010/main" val="25028398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47B6BBF-09F2-4A29-AE4E-3771E29248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33E0061B-E708-4219-BFFA-37957906B096}"/>
              </a:ext>
            </a:extLst>
          </p:cNvPr>
          <p:cNvSpPr>
            <a:spLocks noGrp="1"/>
          </p:cNvSpPr>
          <p:nvPr>
            <p:ph type="title"/>
          </p:nvPr>
        </p:nvSpPr>
        <p:spPr>
          <a:xfrm>
            <a:off x="635000" y="634029"/>
            <a:ext cx="10921640" cy="1314698"/>
          </a:xfrm>
        </p:spPr>
        <p:txBody>
          <a:bodyPr anchor="ctr">
            <a:normAutofit/>
          </a:bodyPr>
          <a:lstStyle/>
          <a:p>
            <a:pPr algn="ctr">
              <a:lnSpc>
                <a:spcPct val="90000"/>
              </a:lnSpc>
            </a:pPr>
            <a:r>
              <a:rPr lang="pl-PL" sz="4000" b="1" dirty="0">
                <a:effectLst/>
                <a:latin typeface="The Serif Hand Extrablack" panose="020B0604020202020204" pitchFamily="66" charset="0"/>
                <a:ea typeface="Times New Roman" panose="02020603050405020304" pitchFamily="18" charset="0"/>
                <a:cs typeface="Times New Roman" panose="02020603050405020304" pitchFamily="18" charset="0"/>
              </a:rPr>
              <a:t>Metody zmniejszenia negatywnych skutków asymetrii informacji</a:t>
            </a:r>
            <a:br>
              <a:rPr lang="pl-PL" sz="2900" dirty="0">
                <a:effectLst/>
                <a:latin typeface="Calibri" panose="020F0502020204030204" pitchFamily="34" charset="0"/>
                <a:ea typeface="Calibri" panose="020F0502020204030204" pitchFamily="34" charset="0"/>
                <a:cs typeface="Times New Roman" panose="02020603050405020304" pitchFamily="18" charset="0"/>
              </a:rPr>
            </a:br>
            <a:endParaRPr lang="pl-PL" sz="2900" dirty="0"/>
          </a:p>
        </p:txBody>
      </p:sp>
      <p:sp>
        <p:nvSpPr>
          <p:cNvPr id="11" name="Rectangle 22">
            <a:extLst>
              <a:ext uri="{FF2B5EF4-FFF2-40B4-BE49-F238E27FC236}">
                <a16:creationId xmlns:a16="http://schemas.microsoft.com/office/drawing/2014/main" id="{535742DD-1B16-4E9D-B715-0D74B4574A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648305" y="2241737"/>
            <a:ext cx="10900219" cy="18288"/>
          </a:xfrm>
          <a:custGeom>
            <a:avLst/>
            <a:gdLst>
              <a:gd name="connsiteX0" fmla="*/ 0 w 10900219"/>
              <a:gd name="connsiteY0" fmla="*/ 0 h 18288"/>
              <a:gd name="connsiteX1" fmla="*/ 463259 w 10900219"/>
              <a:gd name="connsiteY1" fmla="*/ 0 h 18288"/>
              <a:gd name="connsiteX2" fmla="*/ 1144523 w 10900219"/>
              <a:gd name="connsiteY2" fmla="*/ 0 h 18288"/>
              <a:gd name="connsiteX3" fmla="*/ 1934789 w 10900219"/>
              <a:gd name="connsiteY3" fmla="*/ 0 h 18288"/>
              <a:gd name="connsiteX4" fmla="*/ 2289046 w 10900219"/>
              <a:gd name="connsiteY4" fmla="*/ 0 h 18288"/>
              <a:gd name="connsiteX5" fmla="*/ 2643303 w 10900219"/>
              <a:gd name="connsiteY5" fmla="*/ 0 h 18288"/>
              <a:gd name="connsiteX6" fmla="*/ 3542571 w 10900219"/>
              <a:gd name="connsiteY6" fmla="*/ 0 h 18288"/>
              <a:gd name="connsiteX7" fmla="*/ 4223835 w 10900219"/>
              <a:gd name="connsiteY7" fmla="*/ 0 h 18288"/>
              <a:gd name="connsiteX8" fmla="*/ 4578092 w 10900219"/>
              <a:gd name="connsiteY8" fmla="*/ 0 h 18288"/>
              <a:gd name="connsiteX9" fmla="*/ 5259356 w 10900219"/>
              <a:gd name="connsiteY9" fmla="*/ 0 h 18288"/>
              <a:gd name="connsiteX10" fmla="*/ 6158624 w 10900219"/>
              <a:gd name="connsiteY10" fmla="*/ 0 h 18288"/>
              <a:gd name="connsiteX11" fmla="*/ 6730885 w 10900219"/>
              <a:gd name="connsiteY11" fmla="*/ 0 h 18288"/>
              <a:gd name="connsiteX12" fmla="*/ 7303147 w 10900219"/>
              <a:gd name="connsiteY12" fmla="*/ 0 h 18288"/>
              <a:gd name="connsiteX13" fmla="*/ 7984410 w 10900219"/>
              <a:gd name="connsiteY13" fmla="*/ 0 h 18288"/>
              <a:gd name="connsiteX14" fmla="*/ 8774676 w 10900219"/>
              <a:gd name="connsiteY14" fmla="*/ 0 h 18288"/>
              <a:gd name="connsiteX15" fmla="*/ 9564942 w 10900219"/>
              <a:gd name="connsiteY15" fmla="*/ 0 h 18288"/>
              <a:gd name="connsiteX16" fmla="*/ 10900219 w 10900219"/>
              <a:gd name="connsiteY16" fmla="*/ 0 h 18288"/>
              <a:gd name="connsiteX17" fmla="*/ 10900219 w 10900219"/>
              <a:gd name="connsiteY17" fmla="*/ 18288 h 18288"/>
              <a:gd name="connsiteX18" fmla="*/ 10436960 w 10900219"/>
              <a:gd name="connsiteY18" fmla="*/ 18288 h 18288"/>
              <a:gd name="connsiteX19" fmla="*/ 9537692 w 10900219"/>
              <a:gd name="connsiteY19" fmla="*/ 18288 h 18288"/>
              <a:gd name="connsiteX20" fmla="*/ 8856428 w 10900219"/>
              <a:gd name="connsiteY20" fmla="*/ 18288 h 18288"/>
              <a:gd name="connsiteX21" fmla="*/ 8502171 w 10900219"/>
              <a:gd name="connsiteY21" fmla="*/ 18288 h 18288"/>
              <a:gd name="connsiteX22" fmla="*/ 7820907 w 10900219"/>
              <a:gd name="connsiteY22" fmla="*/ 18288 h 18288"/>
              <a:gd name="connsiteX23" fmla="*/ 7248646 w 10900219"/>
              <a:gd name="connsiteY23" fmla="*/ 18288 h 18288"/>
              <a:gd name="connsiteX24" fmla="*/ 6676384 w 10900219"/>
              <a:gd name="connsiteY24" fmla="*/ 18288 h 18288"/>
              <a:gd name="connsiteX25" fmla="*/ 6104123 w 10900219"/>
              <a:gd name="connsiteY25" fmla="*/ 18288 h 18288"/>
              <a:gd name="connsiteX26" fmla="*/ 5531861 w 10900219"/>
              <a:gd name="connsiteY26" fmla="*/ 18288 h 18288"/>
              <a:gd name="connsiteX27" fmla="*/ 4741595 w 10900219"/>
              <a:gd name="connsiteY27" fmla="*/ 18288 h 18288"/>
              <a:gd name="connsiteX28" fmla="*/ 4060332 w 10900219"/>
              <a:gd name="connsiteY28" fmla="*/ 18288 h 18288"/>
              <a:gd name="connsiteX29" fmla="*/ 3706074 w 10900219"/>
              <a:gd name="connsiteY29" fmla="*/ 18288 h 18288"/>
              <a:gd name="connsiteX30" fmla="*/ 3133813 w 10900219"/>
              <a:gd name="connsiteY30" fmla="*/ 18288 h 18288"/>
              <a:gd name="connsiteX31" fmla="*/ 2343547 w 10900219"/>
              <a:gd name="connsiteY31" fmla="*/ 18288 h 18288"/>
              <a:gd name="connsiteX32" fmla="*/ 1880288 w 10900219"/>
              <a:gd name="connsiteY32" fmla="*/ 18288 h 18288"/>
              <a:gd name="connsiteX33" fmla="*/ 981020 w 10900219"/>
              <a:gd name="connsiteY33" fmla="*/ 18288 h 18288"/>
              <a:gd name="connsiteX34" fmla="*/ 0 w 10900219"/>
              <a:gd name="connsiteY34" fmla="*/ 18288 h 18288"/>
              <a:gd name="connsiteX35" fmla="*/ 0 w 10900219"/>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900219" h="18288" fill="none" extrusionOk="0">
                <a:moveTo>
                  <a:pt x="0" y="0"/>
                </a:moveTo>
                <a:cubicBezTo>
                  <a:pt x="118469" y="-6619"/>
                  <a:pt x="329397" y="-5525"/>
                  <a:pt x="463259" y="0"/>
                </a:cubicBezTo>
                <a:cubicBezTo>
                  <a:pt x="597121" y="5525"/>
                  <a:pt x="866598" y="4881"/>
                  <a:pt x="1144523" y="0"/>
                </a:cubicBezTo>
                <a:cubicBezTo>
                  <a:pt x="1422448" y="-4881"/>
                  <a:pt x="1761178" y="17159"/>
                  <a:pt x="1934789" y="0"/>
                </a:cubicBezTo>
                <a:cubicBezTo>
                  <a:pt x="2108400" y="-17159"/>
                  <a:pt x="2119134" y="-4032"/>
                  <a:pt x="2289046" y="0"/>
                </a:cubicBezTo>
                <a:cubicBezTo>
                  <a:pt x="2458958" y="4032"/>
                  <a:pt x="2472610" y="15385"/>
                  <a:pt x="2643303" y="0"/>
                </a:cubicBezTo>
                <a:cubicBezTo>
                  <a:pt x="2813996" y="-15385"/>
                  <a:pt x="3334189" y="-21234"/>
                  <a:pt x="3542571" y="0"/>
                </a:cubicBezTo>
                <a:cubicBezTo>
                  <a:pt x="3750953" y="21234"/>
                  <a:pt x="3991639" y="13212"/>
                  <a:pt x="4223835" y="0"/>
                </a:cubicBezTo>
                <a:cubicBezTo>
                  <a:pt x="4456031" y="-13212"/>
                  <a:pt x="4466914" y="13318"/>
                  <a:pt x="4578092" y="0"/>
                </a:cubicBezTo>
                <a:cubicBezTo>
                  <a:pt x="4689270" y="-13318"/>
                  <a:pt x="5120635" y="31363"/>
                  <a:pt x="5259356" y="0"/>
                </a:cubicBezTo>
                <a:cubicBezTo>
                  <a:pt x="5398077" y="-31363"/>
                  <a:pt x="5954119" y="-7091"/>
                  <a:pt x="6158624" y="0"/>
                </a:cubicBezTo>
                <a:cubicBezTo>
                  <a:pt x="6363129" y="7091"/>
                  <a:pt x="6535071" y="-8480"/>
                  <a:pt x="6730885" y="0"/>
                </a:cubicBezTo>
                <a:cubicBezTo>
                  <a:pt x="6926699" y="8480"/>
                  <a:pt x="7091018" y="19194"/>
                  <a:pt x="7303147" y="0"/>
                </a:cubicBezTo>
                <a:cubicBezTo>
                  <a:pt x="7515276" y="-19194"/>
                  <a:pt x="7840361" y="30755"/>
                  <a:pt x="7984410" y="0"/>
                </a:cubicBezTo>
                <a:cubicBezTo>
                  <a:pt x="8128459" y="-30755"/>
                  <a:pt x="8498590" y="39460"/>
                  <a:pt x="8774676" y="0"/>
                </a:cubicBezTo>
                <a:cubicBezTo>
                  <a:pt x="9050762" y="-39460"/>
                  <a:pt x="9204381" y="36508"/>
                  <a:pt x="9564942" y="0"/>
                </a:cubicBezTo>
                <a:cubicBezTo>
                  <a:pt x="9925503" y="-36508"/>
                  <a:pt x="10235542" y="59225"/>
                  <a:pt x="10900219" y="0"/>
                </a:cubicBezTo>
                <a:cubicBezTo>
                  <a:pt x="10900865" y="4451"/>
                  <a:pt x="10900709" y="9226"/>
                  <a:pt x="10900219" y="18288"/>
                </a:cubicBezTo>
                <a:cubicBezTo>
                  <a:pt x="10675942" y="21751"/>
                  <a:pt x="10609372" y="26977"/>
                  <a:pt x="10436960" y="18288"/>
                </a:cubicBezTo>
                <a:cubicBezTo>
                  <a:pt x="10264548" y="9599"/>
                  <a:pt x="9961150" y="-11074"/>
                  <a:pt x="9537692" y="18288"/>
                </a:cubicBezTo>
                <a:cubicBezTo>
                  <a:pt x="9114234" y="47650"/>
                  <a:pt x="9087386" y="35169"/>
                  <a:pt x="8856428" y="18288"/>
                </a:cubicBezTo>
                <a:cubicBezTo>
                  <a:pt x="8625470" y="1407"/>
                  <a:pt x="8634361" y="13786"/>
                  <a:pt x="8502171" y="18288"/>
                </a:cubicBezTo>
                <a:cubicBezTo>
                  <a:pt x="8369981" y="22790"/>
                  <a:pt x="8132296" y="22561"/>
                  <a:pt x="7820907" y="18288"/>
                </a:cubicBezTo>
                <a:cubicBezTo>
                  <a:pt x="7509518" y="14015"/>
                  <a:pt x="7432447" y="29431"/>
                  <a:pt x="7248646" y="18288"/>
                </a:cubicBezTo>
                <a:cubicBezTo>
                  <a:pt x="7064845" y="7145"/>
                  <a:pt x="6954380" y="2746"/>
                  <a:pt x="6676384" y="18288"/>
                </a:cubicBezTo>
                <a:cubicBezTo>
                  <a:pt x="6398388" y="33830"/>
                  <a:pt x="6292480" y="-4579"/>
                  <a:pt x="6104123" y="18288"/>
                </a:cubicBezTo>
                <a:cubicBezTo>
                  <a:pt x="5915766" y="41155"/>
                  <a:pt x="5703359" y="-8437"/>
                  <a:pt x="5531861" y="18288"/>
                </a:cubicBezTo>
                <a:cubicBezTo>
                  <a:pt x="5360363" y="45013"/>
                  <a:pt x="5056784" y="-12121"/>
                  <a:pt x="4741595" y="18288"/>
                </a:cubicBezTo>
                <a:cubicBezTo>
                  <a:pt x="4426406" y="48697"/>
                  <a:pt x="4364529" y="-10910"/>
                  <a:pt x="4060332" y="18288"/>
                </a:cubicBezTo>
                <a:cubicBezTo>
                  <a:pt x="3756135" y="47486"/>
                  <a:pt x="3816049" y="13364"/>
                  <a:pt x="3706074" y="18288"/>
                </a:cubicBezTo>
                <a:cubicBezTo>
                  <a:pt x="3596099" y="23212"/>
                  <a:pt x="3382238" y="37686"/>
                  <a:pt x="3133813" y="18288"/>
                </a:cubicBezTo>
                <a:cubicBezTo>
                  <a:pt x="2885388" y="-1110"/>
                  <a:pt x="2523125" y="15465"/>
                  <a:pt x="2343547" y="18288"/>
                </a:cubicBezTo>
                <a:cubicBezTo>
                  <a:pt x="2163969" y="21111"/>
                  <a:pt x="1985160" y="33196"/>
                  <a:pt x="1880288" y="18288"/>
                </a:cubicBezTo>
                <a:cubicBezTo>
                  <a:pt x="1775416" y="3380"/>
                  <a:pt x="1261751" y="-9914"/>
                  <a:pt x="981020" y="18288"/>
                </a:cubicBezTo>
                <a:cubicBezTo>
                  <a:pt x="700289" y="46490"/>
                  <a:pt x="314212" y="-15659"/>
                  <a:pt x="0" y="18288"/>
                </a:cubicBezTo>
                <a:cubicBezTo>
                  <a:pt x="-213" y="9468"/>
                  <a:pt x="187" y="4459"/>
                  <a:pt x="0" y="0"/>
                </a:cubicBezTo>
                <a:close/>
              </a:path>
              <a:path w="10900219" h="18288" stroke="0" extrusionOk="0">
                <a:moveTo>
                  <a:pt x="0" y="0"/>
                </a:moveTo>
                <a:cubicBezTo>
                  <a:pt x="269624" y="3698"/>
                  <a:pt x="383061" y="-5818"/>
                  <a:pt x="572261" y="0"/>
                </a:cubicBezTo>
                <a:cubicBezTo>
                  <a:pt x="761461" y="5818"/>
                  <a:pt x="826360" y="-1890"/>
                  <a:pt x="926519" y="0"/>
                </a:cubicBezTo>
                <a:cubicBezTo>
                  <a:pt x="1026678" y="1890"/>
                  <a:pt x="1621671" y="-1096"/>
                  <a:pt x="1825787" y="0"/>
                </a:cubicBezTo>
                <a:cubicBezTo>
                  <a:pt x="2029903" y="1096"/>
                  <a:pt x="2212612" y="17145"/>
                  <a:pt x="2398048" y="0"/>
                </a:cubicBezTo>
                <a:cubicBezTo>
                  <a:pt x="2583484" y="-17145"/>
                  <a:pt x="2739759" y="-14168"/>
                  <a:pt x="2970310" y="0"/>
                </a:cubicBezTo>
                <a:cubicBezTo>
                  <a:pt x="3200861" y="14168"/>
                  <a:pt x="3502691" y="33180"/>
                  <a:pt x="3869578" y="0"/>
                </a:cubicBezTo>
                <a:cubicBezTo>
                  <a:pt x="4236465" y="-33180"/>
                  <a:pt x="4122134" y="-10470"/>
                  <a:pt x="4332837" y="0"/>
                </a:cubicBezTo>
                <a:cubicBezTo>
                  <a:pt x="4543540" y="10470"/>
                  <a:pt x="4834652" y="3572"/>
                  <a:pt x="5232105" y="0"/>
                </a:cubicBezTo>
                <a:cubicBezTo>
                  <a:pt x="5629558" y="-3572"/>
                  <a:pt x="5773178" y="-6604"/>
                  <a:pt x="6131373" y="0"/>
                </a:cubicBezTo>
                <a:cubicBezTo>
                  <a:pt x="6489568" y="6604"/>
                  <a:pt x="6621532" y="18870"/>
                  <a:pt x="6812637" y="0"/>
                </a:cubicBezTo>
                <a:cubicBezTo>
                  <a:pt x="7003742" y="-18870"/>
                  <a:pt x="7311146" y="18959"/>
                  <a:pt x="7711905" y="0"/>
                </a:cubicBezTo>
                <a:cubicBezTo>
                  <a:pt x="8112664" y="-18959"/>
                  <a:pt x="8080793" y="-24744"/>
                  <a:pt x="8284166" y="0"/>
                </a:cubicBezTo>
                <a:cubicBezTo>
                  <a:pt x="8487539" y="24744"/>
                  <a:pt x="8615041" y="-1627"/>
                  <a:pt x="8856428" y="0"/>
                </a:cubicBezTo>
                <a:cubicBezTo>
                  <a:pt x="9097815" y="1627"/>
                  <a:pt x="9475052" y="26322"/>
                  <a:pt x="9646694" y="0"/>
                </a:cubicBezTo>
                <a:cubicBezTo>
                  <a:pt x="9818336" y="-26322"/>
                  <a:pt x="9938906" y="-121"/>
                  <a:pt x="10218955" y="0"/>
                </a:cubicBezTo>
                <a:cubicBezTo>
                  <a:pt x="10499004" y="121"/>
                  <a:pt x="10697467" y="15326"/>
                  <a:pt x="10900219" y="0"/>
                </a:cubicBezTo>
                <a:cubicBezTo>
                  <a:pt x="10899812" y="8690"/>
                  <a:pt x="10900065" y="14141"/>
                  <a:pt x="10900219" y="18288"/>
                </a:cubicBezTo>
                <a:cubicBezTo>
                  <a:pt x="10543007" y="31201"/>
                  <a:pt x="10472057" y="15684"/>
                  <a:pt x="10109953" y="18288"/>
                </a:cubicBezTo>
                <a:cubicBezTo>
                  <a:pt x="9747849" y="20892"/>
                  <a:pt x="9872856" y="33007"/>
                  <a:pt x="9755696" y="18288"/>
                </a:cubicBezTo>
                <a:cubicBezTo>
                  <a:pt x="9638536" y="3569"/>
                  <a:pt x="9442681" y="6596"/>
                  <a:pt x="9292437" y="18288"/>
                </a:cubicBezTo>
                <a:cubicBezTo>
                  <a:pt x="9142193" y="29980"/>
                  <a:pt x="8817861" y="-11343"/>
                  <a:pt x="8393169" y="18288"/>
                </a:cubicBezTo>
                <a:cubicBezTo>
                  <a:pt x="7968477" y="47919"/>
                  <a:pt x="7919655" y="23228"/>
                  <a:pt x="7711905" y="18288"/>
                </a:cubicBezTo>
                <a:cubicBezTo>
                  <a:pt x="7504155" y="13348"/>
                  <a:pt x="7365667" y="6452"/>
                  <a:pt x="7248646" y="18288"/>
                </a:cubicBezTo>
                <a:cubicBezTo>
                  <a:pt x="7131625" y="30124"/>
                  <a:pt x="6776155" y="2871"/>
                  <a:pt x="6567382" y="18288"/>
                </a:cubicBezTo>
                <a:cubicBezTo>
                  <a:pt x="6358609" y="33705"/>
                  <a:pt x="6372933" y="1091"/>
                  <a:pt x="6213125" y="18288"/>
                </a:cubicBezTo>
                <a:cubicBezTo>
                  <a:pt x="6053317" y="35485"/>
                  <a:pt x="5980913" y="1290"/>
                  <a:pt x="5858868" y="18288"/>
                </a:cubicBezTo>
                <a:cubicBezTo>
                  <a:pt x="5736823" y="35286"/>
                  <a:pt x="5481395" y="5492"/>
                  <a:pt x="5177604" y="18288"/>
                </a:cubicBezTo>
                <a:cubicBezTo>
                  <a:pt x="4873813" y="31084"/>
                  <a:pt x="4854222" y="37160"/>
                  <a:pt x="4714345" y="18288"/>
                </a:cubicBezTo>
                <a:cubicBezTo>
                  <a:pt x="4574468" y="-584"/>
                  <a:pt x="4298550" y="22981"/>
                  <a:pt x="3924079" y="18288"/>
                </a:cubicBezTo>
                <a:cubicBezTo>
                  <a:pt x="3549608" y="13595"/>
                  <a:pt x="3645461" y="-921"/>
                  <a:pt x="3460820" y="18288"/>
                </a:cubicBezTo>
                <a:cubicBezTo>
                  <a:pt x="3276179" y="37497"/>
                  <a:pt x="3004470" y="-15027"/>
                  <a:pt x="2670554" y="18288"/>
                </a:cubicBezTo>
                <a:cubicBezTo>
                  <a:pt x="2336638" y="51603"/>
                  <a:pt x="2425773" y="17517"/>
                  <a:pt x="2316297" y="18288"/>
                </a:cubicBezTo>
                <a:cubicBezTo>
                  <a:pt x="2206821" y="19059"/>
                  <a:pt x="1757890" y="42158"/>
                  <a:pt x="1526031" y="18288"/>
                </a:cubicBezTo>
                <a:cubicBezTo>
                  <a:pt x="1294172" y="-5582"/>
                  <a:pt x="1213137" y="12281"/>
                  <a:pt x="1062771" y="18288"/>
                </a:cubicBezTo>
                <a:cubicBezTo>
                  <a:pt x="912405" y="24295"/>
                  <a:pt x="829444" y="7304"/>
                  <a:pt x="708514" y="18288"/>
                </a:cubicBezTo>
                <a:cubicBezTo>
                  <a:pt x="587584" y="29272"/>
                  <a:pt x="227877" y="37311"/>
                  <a:pt x="0" y="18288"/>
                </a:cubicBezTo>
                <a:cubicBezTo>
                  <a:pt x="-53" y="11301"/>
                  <a:pt x="-649" y="7756"/>
                  <a:pt x="0" y="0"/>
                </a:cubicBezTo>
                <a:close/>
              </a:path>
            </a:pathLst>
          </a:custGeom>
          <a:solidFill>
            <a:srgbClr val="A62DE3"/>
          </a:solidFill>
          <a:ln w="34925">
            <a:solidFill>
              <a:srgbClr val="A62DE3"/>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7" name="Symbol zastępczy zawartości 2">
            <a:extLst>
              <a:ext uri="{FF2B5EF4-FFF2-40B4-BE49-F238E27FC236}">
                <a16:creationId xmlns:a16="http://schemas.microsoft.com/office/drawing/2014/main" id="{71E573B4-1C29-4C73-97F3-0FFF2D43074B}"/>
              </a:ext>
            </a:extLst>
          </p:cNvPr>
          <p:cNvGraphicFramePr>
            <a:graphicFrameLocks noGrp="1"/>
          </p:cNvGraphicFramePr>
          <p:nvPr>
            <p:ph idx="1"/>
            <p:extLst>
              <p:ext uri="{D42A27DB-BD31-4B8C-83A1-F6EECF244321}">
                <p14:modId xmlns:p14="http://schemas.microsoft.com/office/powerpoint/2010/main" val="281627688"/>
              </p:ext>
            </p:extLst>
          </p:nvPr>
        </p:nvGraphicFramePr>
        <p:xfrm>
          <a:off x="632647" y="2805098"/>
          <a:ext cx="10915869" cy="34789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638025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6">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rgbClr val="A62DE3"/>
          </a:solidFill>
          <a:ln w="38100" cap="rnd">
            <a:solidFill>
              <a:srgbClr val="A62DE3"/>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5877471E-4DC6-491A-B211-DB6F78AC96D5}"/>
              </a:ext>
            </a:extLst>
          </p:cNvPr>
          <p:cNvSpPr>
            <a:spLocks noGrp="1"/>
          </p:cNvSpPr>
          <p:nvPr>
            <p:ph type="title"/>
          </p:nvPr>
        </p:nvSpPr>
        <p:spPr>
          <a:xfrm>
            <a:off x="838200" y="365125"/>
            <a:ext cx="10515600" cy="1325563"/>
          </a:xfrm>
        </p:spPr>
        <p:txBody>
          <a:bodyPr>
            <a:normAutofit/>
          </a:bodyPr>
          <a:lstStyle/>
          <a:p>
            <a:pPr algn="ctr"/>
            <a:r>
              <a:rPr lang="pl-PL" sz="6600" dirty="0"/>
              <a:t>DZIĘKUJEMY ZA UWAGĘ!</a:t>
            </a:r>
          </a:p>
        </p:txBody>
      </p:sp>
      <p:sp>
        <p:nvSpPr>
          <p:cNvPr id="3" name="Symbol zastępczy zawartości 2">
            <a:extLst>
              <a:ext uri="{FF2B5EF4-FFF2-40B4-BE49-F238E27FC236}">
                <a16:creationId xmlns:a16="http://schemas.microsoft.com/office/drawing/2014/main" id="{F3F5E851-0464-493E-B8BD-25F7073CA10D}"/>
              </a:ext>
            </a:extLst>
          </p:cNvPr>
          <p:cNvSpPr>
            <a:spLocks noGrp="1"/>
          </p:cNvSpPr>
          <p:nvPr>
            <p:ph idx="1"/>
          </p:nvPr>
        </p:nvSpPr>
        <p:spPr>
          <a:xfrm>
            <a:off x="838200" y="1929384"/>
            <a:ext cx="10515600" cy="4251960"/>
          </a:xfrm>
        </p:spPr>
        <p:txBody>
          <a:bodyPr>
            <a:normAutofit lnSpcReduction="10000"/>
          </a:bodyPr>
          <a:lstStyle/>
          <a:p>
            <a:pPr marL="0" indent="0" algn="ctr">
              <a:lnSpc>
                <a:spcPct val="100000"/>
              </a:lnSpc>
              <a:buNone/>
            </a:pPr>
            <a:r>
              <a:rPr lang="pl-PL" sz="4800" b="1" dirty="0"/>
              <a:t>Bibliografia:</a:t>
            </a:r>
          </a:p>
          <a:p>
            <a:pPr>
              <a:lnSpc>
                <a:spcPct val="100000"/>
              </a:lnSpc>
            </a:pPr>
            <a:r>
              <a:rPr lang="pl-PL" sz="1800" dirty="0"/>
              <a:t>	</a:t>
            </a:r>
            <a:r>
              <a:rPr lang="pl-PL" sz="1800" dirty="0" err="1"/>
              <a:t>Akerlof</a:t>
            </a:r>
            <a:r>
              <a:rPr lang="pl-PL" sz="1800" dirty="0"/>
              <a:t>, George A. (1970), The Market for </a:t>
            </a:r>
            <a:r>
              <a:rPr lang="pl-PL" sz="1800" dirty="0" err="1"/>
              <a:t>Lemons</a:t>
            </a:r>
            <a:r>
              <a:rPr lang="pl-PL" sz="1800" dirty="0"/>
              <a:t>: </a:t>
            </a:r>
            <a:r>
              <a:rPr lang="pl-PL" sz="1800" dirty="0" err="1"/>
              <a:t>Quality</a:t>
            </a:r>
            <a:r>
              <a:rPr lang="pl-PL" sz="1800" dirty="0"/>
              <a:t> </a:t>
            </a:r>
            <a:r>
              <a:rPr lang="pl-PL" sz="1800" dirty="0" err="1"/>
              <a:t>Uncertainty</a:t>
            </a:r>
            <a:r>
              <a:rPr lang="pl-PL" sz="1800" dirty="0"/>
              <a:t> and the Market </a:t>
            </a:r>
            <a:r>
              <a:rPr lang="pl-PL" sz="1800" dirty="0" err="1"/>
              <a:t>Mechanism</a:t>
            </a:r>
            <a:r>
              <a:rPr lang="pl-PL" sz="1800" dirty="0"/>
              <a:t>, ―</a:t>
            </a:r>
            <a:r>
              <a:rPr lang="pl-PL" sz="1800" dirty="0" err="1"/>
              <a:t>Quarterly</a:t>
            </a:r>
            <a:r>
              <a:rPr lang="pl-PL" sz="1800" dirty="0"/>
              <a:t> </a:t>
            </a:r>
            <a:r>
              <a:rPr lang="pl-PL" sz="1800" dirty="0" err="1"/>
              <a:t>Journal</a:t>
            </a:r>
            <a:r>
              <a:rPr lang="pl-PL" sz="1800" dirty="0"/>
              <a:t> of </a:t>
            </a:r>
            <a:r>
              <a:rPr lang="pl-PL" sz="1800" dirty="0" err="1"/>
              <a:t>Economics</a:t>
            </a:r>
            <a:r>
              <a:rPr lang="pl-PL" sz="1800" dirty="0"/>
              <a:t>, 84, s. 488–500.</a:t>
            </a:r>
          </a:p>
          <a:p>
            <a:pPr>
              <a:lnSpc>
                <a:spcPct val="100000"/>
              </a:lnSpc>
            </a:pPr>
            <a:r>
              <a:rPr lang="pl-PL" sz="1800" dirty="0"/>
              <a:t>	</a:t>
            </a:r>
            <a:r>
              <a:rPr lang="pl-PL" sz="1800" dirty="0" err="1"/>
              <a:t>Blajer-Gołebiewska</a:t>
            </a:r>
            <a:r>
              <a:rPr lang="pl-PL" sz="1800" dirty="0"/>
              <a:t> A. (2012), Asymetria informacji w relacjach inwestorskich. Perspektywa nadzoru korporacyjnego , Wydawnictwo Uniwersytetu Gdańskiego, Gdańsk</a:t>
            </a:r>
          </a:p>
          <a:p>
            <a:pPr>
              <a:lnSpc>
                <a:spcPct val="100000"/>
              </a:lnSpc>
            </a:pPr>
            <a:r>
              <a:rPr lang="pl-PL" sz="1800" dirty="0"/>
              <a:t>	</a:t>
            </a:r>
            <a:r>
              <a:rPr lang="pl-PL" sz="1800" dirty="0" err="1"/>
              <a:t>DiLorenzo</a:t>
            </a:r>
            <a:r>
              <a:rPr lang="pl-PL" sz="1800" dirty="0"/>
              <a:t>, T. Czy asymetria informacji stanowi zawodność rynku?</a:t>
            </a:r>
          </a:p>
          <a:p>
            <a:pPr>
              <a:lnSpc>
                <a:spcPct val="100000"/>
              </a:lnSpc>
            </a:pPr>
            <a:r>
              <a:rPr lang="pl-PL" sz="1800" dirty="0"/>
              <a:t>	Kubiak, J. (2011), Metody badania asymetrii informacji w przedsiębiorstwie w zakresie alokacji kapitału., Gospodarka Narodowa, 4, 236.</a:t>
            </a:r>
          </a:p>
          <a:p>
            <a:pPr>
              <a:lnSpc>
                <a:spcPct val="100000"/>
              </a:lnSpc>
            </a:pPr>
            <a:r>
              <a:rPr lang="pl-PL" sz="1800" dirty="0"/>
              <a:t>	Kubiak J. (2013), Zjawisko asymetrii informacji a struktura kapitału przedsiębiorstw w Polsce, Wydawnictwo Uniwersytetu Ekonomicznego w Poznaniu, Poznań</a:t>
            </a:r>
          </a:p>
          <a:p>
            <a:pPr>
              <a:lnSpc>
                <a:spcPct val="100000"/>
              </a:lnSpc>
            </a:pPr>
            <a:r>
              <a:rPr lang="pl-PL" sz="1800" dirty="0"/>
              <a:t>	Raczkowski K. (2015), Zarządzanie w systemie gospodarczym. Szanse i zagrożenia , Wydawnictwo Wolters Kluwer</a:t>
            </a:r>
          </a:p>
          <a:p>
            <a:pPr>
              <a:lnSpc>
                <a:spcPct val="100000"/>
              </a:lnSpc>
            </a:pPr>
            <a:r>
              <a:rPr lang="pl-PL" sz="1800" dirty="0"/>
              <a:t>	</a:t>
            </a:r>
            <a:r>
              <a:rPr lang="pl-PL" sz="1800" dirty="0" err="1"/>
              <a:t>Samuelson</a:t>
            </a:r>
            <a:r>
              <a:rPr lang="pl-PL" sz="1800" dirty="0"/>
              <a:t>, W.D. </a:t>
            </a:r>
            <a:r>
              <a:rPr lang="pl-PL" sz="1800" dirty="0" err="1"/>
              <a:t>Nordhaus</a:t>
            </a:r>
            <a:r>
              <a:rPr lang="pl-PL" sz="1800" dirty="0"/>
              <a:t> W.D. (2006) Ekonomia, PWN, Warszawa, </a:t>
            </a:r>
            <a:r>
              <a:rPr lang="pl-PL" sz="1800" dirty="0" err="1"/>
              <a:t>str</a:t>
            </a:r>
            <a:r>
              <a:rPr lang="pl-PL" sz="1800" dirty="0"/>
              <a:t> 331</a:t>
            </a:r>
          </a:p>
          <a:p>
            <a:pPr>
              <a:lnSpc>
                <a:spcPct val="100000"/>
              </a:lnSpc>
            </a:pPr>
            <a:r>
              <a:rPr lang="pl-PL" sz="1800" dirty="0"/>
              <a:t>	</a:t>
            </a:r>
            <a:r>
              <a:rPr lang="pl-PL" sz="1800" dirty="0" err="1"/>
              <a:t>Santarek</a:t>
            </a:r>
            <a:r>
              <a:rPr lang="pl-PL" sz="1800" dirty="0"/>
              <a:t>, K. Rola asymetrii informacji w zarządzaniu.</a:t>
            </a:r>
          </a:p>
          <a:p>
            <a:pPr>
              <a:lnSpc>
                <a:spcPct val="100000"/>
              </a:lnSpc>
            </a:pPr>
            <a:r>
              <a:rPr lang="pl-PL" sz="1800" dirty="0"/>
              <a:t>	</a:t>
            </a:r>
            <a:r>
              <a:rPr lang="pl-PL" sz="1800" dirty="0" err="1"/>
              <a:t>Sloman</a:t>
            </a:r>
            <a:r>
              <a:rPr lang="pl-PL" sz="1800" dirty="0"/>
              <a:t> J. (2001) Podstawy ekonomii, PWE, </a:t>
            </a:r>
            <a:r>
              <a:rPr lang="pl-PL" sz="1800" dirty="0" err="1"/>
              <a:t>str</a:t>
            </a:r>
            <a:r>
              <a:rPr lang="pl-PL" sz="1800" dirty="0"/>
              <a:t> 232</a:t>
            </a:r>
          </a:p>
          <a:p>
            <a:pPr>
              <a:lnSpc>
                <a:spcPct val="100000"/>
              </a:lnSpc>
            </a:pPr>
            <a:endParaRPr lang="pl-PL" sz="1800" dirty="0"/>
          </a:p>
        </p:txBody>
      </p:sp>
    </p:spTree>
    <p:extLst>
      <p:ext uri="{BB962C8B-B14F-4D97-AF65-F5344CB8AC3E}">
        <p14:creationId xmlns:p14="http://schemas.microsoft.com/office/powerpoint/2010/main" val="3227212862"/>
      </p:ext>
    </p:extLst>
  </p:cSld>
  <p:clrMapOvr>
    <a:masterClrMapping/>
  </p:clrMapOvr>
</p:sld>
</file>

<file path=ppt/theme/theme1.xml><?xml version="1.0" encoding="utf-8"?>
<a:theme xmlns:a="http://schemas.openxmlformats.org/drawingml/2006/main" name="SketchyVTI">
  <a:themeElements>
    <a:clrScheme name="AnalogousFromDarkSeedLeftStep">
      <a:dk1>
        <a:srgbClr val="000000"/>
      </a:dk1>
      <a:lt1>
        <a:srgbClr val="FFFFFF"/>
      </a:lt1>
      <a:dk2>
        <a:srgbClr val="1C2431"/>
      </a:dk2>
      <a:lt2>
        <a:srgbClr val="F1F3F0"/>
      </a:lt2>
      <a:accent1>
        <a:srgbClr val="A62DE3"/>
      </a:accent1>
      <a:accent2>
        <a:srgbClr val="562DD5"/>
      </a:accent2>
      <a:accent3>
        <a:srgbClr val="2D4CE3"/>
      </a:accent3>
      <a:accent4>
        <a:srgbClr val="1B86D1"/>
      </a:accent4>
      <a:accent5>
        <a:srgbClr val="25BEBE"/>
      </a:accent5>
      <a:accent6>
        <a:srgbClr val="19C57D"/>
      </a:accent6>
      <a:hlink>
        <a:srgbClr val="3897AA"/>
      </a:hlink>
      <a:folHlink>
        <a:srgbClr val="7F7F7F"/>
      </a:folHlink>
    </a:clrScheme>
    <a:fontScheme name="Custom 2">
      <a:majorFont>
        <a:latin typeface="The Serif Hand Black"/>
        <a:ea typeface=""/>
        <a:cs typeface=""/>
      </a:majorFont>
      <a:minorFont>
        <a:latin typeface="The Hand Bol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ketchyVTI" id="{A6D2C935-A6E4-4DD9-BCC5-5AE2504DB8EA}" vid="{F0754072-50B6-4C01-B911-67246C9F58D2}"/>
    </a:ext>
  </a:extLst>
</a:theme>
</file>

<file path=docProps/app.xml><?xml version="1.0" encoding="utf-8"?>
<Properties xmlns="http://schemas.openxmlformats.org/officeDocument/2006/extended-properties" xmlns:vt="http://schemas.openxmlformats.org/officeDocument/2006/docPropsVTypes">
  <TotalTime>12</TotalTime>
  <Words>537</Words>
  <Application>Microsoft Office PowerPoint</Application>
  <PresentationFormat>Panoramiczny</PresentationFormat>
  <Paragraphs>36</Paragraphs>
  <Slides>5</Slides>
  <Notes>0</Notes>
  <HiddenSlides>0</HiddenSlides>
  <MMClips>0</MMClips>
  <ScaleCrop>false</ScaleCrop>
  <HeadingPairs>
    <vt:vector size="6" baseType="variant">
      <vt:variant>
        <vt:lpstr>Używane czcionki</vt:lpstr>
      </vt:variant>
      <vt:variant>
        <vt:i4>8</vt:i4>
      </vt:variant>
      <vt:variant>
        <vt:lpstr>Motyw</vt:lpstr>
      </vt:variant>
      <vt:variant>
        <vt:i4>1</vt:i4>
      </vt:variant>
      <vt:variant>
        <vt:lpstr>Tytuły slajdów</vt:lpstr>
      </vt:variant>
      <vt:variant>
        <vt:i4>5</vt:i4>
      </vt:variant>
    </vt:vector>
  </HeadingPairs>
  <TitlesOfParts>
    <vt:vector size="14" baseType="lpstr">
      <vt:lpstr>Arial</vt:lpstr>
      <vt:lpstr>Calibri</vt:lpstr>
      <vt:lpstr>Rockwell</vt:lpstr>
      <vt:lpstr>Rockwell Condensed</vt:lpstr>
      <vt:lpstr>The Hand Bold</vt:lpstr>
      <vt:lpstr>The Serif Hand Black</vt:lpstr>
      <vt:lpstr>The Serif Hand Extrablack</vt:lpstr>
      <vt:lpstr>Wingdings</vt:lpstr>
      <vt:lpstr>SketchyVTI</vt:lpstr>
      <vt:lpstr>Selekcja negatywna…czyli ukryta informacja</vt:lpstr>
      <vt:lpstr>Negatywna selekcja </vt:lpstr>
      <vt:lpstr>Przykłady negatywnej selekcji</vt:lpstr>
      <vt:lpstr>Metody zmniejszenia negatywnych skutków asymetrii informacji </vt:lpstr>
      <vt:lpstr>DZIĘKUJEMY ZA UWAGĘ!</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Selekcja negatywna…czyli ukryta informacja</dc:title>
  <dc:creator>Cegielski Mateusz 2 (STUD)</dc:creator>
  <cp:lastModifiedBy>Cegielski Mateusz 2 (STUD)</cp:lastModifiedBy>
  <cp:revision>1</cp:revision>
  <dcterms:created xsi:type="dcterms:W3CDTF">2021-12-06T18:30:16Z</dcterms:created>
  <dcterms:modified xsi:type="dcterms:W3CDTF">2021-12-06T18:42:16Z</dcterms:modified>
</cp:coreProperties>
</file>