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Gx1g9pdPGFQTtNm/GvZXVU9Y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2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23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24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5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25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26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27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27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27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27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27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27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7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28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09" name="Google Shape;209;p28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28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28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2" name="Google Shape;212;p28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28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28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5" name="Google Shape;215;p28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28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28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2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8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29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0"/>
          <p:cNvSpPr txBox="1"/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30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5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5" name="Google Shape;265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Google Shape;3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" name="Google Shape;32;p1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1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16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18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1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21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2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2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22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7" name="Google Shape;24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55" name="Google Shape;255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56" name="Google Shape;256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14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8" name="Google Shape;258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9" name="Google Shape;259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robertrutkowski.pl/wp-content/uploads/2023/08/1.-The-Lancet.pdf" TargetMode="External"/><Relationship Id="rId4" Type="http://schemas.openxmlformats.org/officeDocument/2006/relationships/hyperlink" Target="https://www.robertrutkowski.pl/wp-content/uploads/2023/08/5.-PARPA-2021-spoleczne-koszty-konsumpcji-alkoholu.pdf" TargetMode="External"/><Relationship Id="rId5" Type="http://schemas.openxmlformats.org/officeDocument/2006/relationships/hyperlink" Target="https://assets.publishing.service.gov.uk/media/5a755606ed915d7314959292/alcohol-strategy.pdf" TargetMode="External"/><Relationship Id="rId6" Type="http://schemas.openxmlformats.org/officeDocument/2006/relationships/hyperlink" Target="https://www.drinkaware.co.uk/research/alcohol-facts-and-data/alcohol-consumption-uk" TargetMode="External"/><Relationship Id="rId7" Type="http://schemas.openxmlformats.org/officeDocument/2006/relationships/hyperlink" Target="https://www.parpa.pl/images/1012/Czynniki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/>
          <p:nvPr>
            <p:ph type="title"/>
          </p:nvPr>
        </p:nvSpPr>
        <p:spPr>
          <a:xfrm>
            <a:off x="1154954" y="973668"/>
            <a:ext cx="1921556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Infoslajd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 sz="1800">
                <a:latin typeface="Arial"/>
                <a:ea typeface="Arial"/>
                <a:cs typeface="Arial"/>
                <a:sym typeface="Arial"/>
              </a:rPr>
              <a:t>W 2018 roku w magazynie The Lancet ukazały się badania prowadzone przez 26 lat w ponad 100 krajach na całym świecie. Badania te w sposób jednoznaczny wskazują, że każda dawka alkoholu jest neurotoksyczna i kancerogenna. Trzy lata później został opublikowany raport PARPy (Państwowa agencja rozwiązywania problemów alkoholowych), wykazujący że koszty społeczno-ekonomiczne w znaczący sposób przewyższają dochody jakie wpływają z tytułu podatku akcyzowego. ( Dla ustalenia uwagi w 2020 roku wpływy wynikające z akcyzy wyniosły 13,4 mld zł natomiast szacowane koszty społeczno-ekonomiczne wynikające z jego spożycia szacowane są na około 31 mld zł).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l-PL"/>
              <a:t>Bibliografia</a:t>
            </a:r>
            <a:endParaRPr/>
          </a:p>
        </p:txBody>
      </p:sp>
      <p:sp>
        <p:nvSpPr>
          <p:cNvPr id="368" name="Google Shape;368;p10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https://www.robertrutkowski.pl/wp-content/uploads/2023/08/1.-The-Lancet.pdf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pl-PL" u="sng">
                <a:solidFill>
                  <a:schemeClr val="hlink"/>
                </a:solidFill>
                <a:hlinkClick r:id="rId4"/>
              </a:rPr>
              <a:t>https://www.robertrutkowski.pl/wp-content/uploads/2023/08/5.-PARPA-2021-spoleczne-koszty-konsumpcji-alkoholu.pdf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Arial"/>
              <a:buChar char="•"/>
            </a:pPr>
            <a:r>
              <a:rPr lang="pl-PL" u="sng">
                <a:solidFill>
                  <a:schemeClr val="hlink"/>
                </a:solidFill>
                <a:hlinkClick r:id="rId5"/>
              </a:rPr>
              <a:t>https://assets.publishing.service.gov.uk/media/5a755606ed915d7314959292/alcohol-strategy.pdf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Arial"/>
              <a:buChar char="•"/>
            </a:pPr>
            <a:r>
              <a:rPr lang="pl-PL" u="sng">
                <a:solidFill>
                  <a:schemeClr val="hlink"/>
                </a:solidFill>
                <a:hlinkClick r:id="rId6"/>
              </a:rPr>
              <a:t>https://www.drinkaware.co.uk/research/alcohol-facts-and-data/alcohol-consumption-uk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Arial"/>
              <a:buChar char="•"/>
            </a:pPr>
            <a:r>
              <a:rPr lang="pl-PL" u="sng">
                <a:solidFill>
                  <a:schemeClr val="hlink"/>
                </a:solidFill>
                <a:hlinkClick r:id="rId7"/>
              </a:rPr>
              <a:t>https://www.parpa.pl/images/1012/Czynniki.pdf</a:t>
            </a:r>
            <a:br>
              <a:rPr lang="pl-PL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"/>
          <p:cNvSpPr/>
          <p:nvPr/>
        </p:nvSpPr>
        <p:spPr>
          <a:xfrm flipH="1" rot="5677511">
            <a:off x="3527283" y="1857885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2"/>
          <p:cNvSpPr txBox="1"/>
          <p:nvPr>
            <p:ph type="ctrTitle"/>
          </p:nvPr>
        </p:nvSpPr>
        <p:spPr>
          <a:xfrm>
            <a:off x="5695061" y="1241266"/>
            <a:ext cx="5428551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l-PL" sz="4200"/>
              <a:t>W jaki sposób należy zwiększyć interwencję rządową w rynek alkoholowy?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732232" y="4387226"/>
            <a:ext cx="5428551" cy="162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 MYSŁAKOWSKI</a:t>
            </a:r>
            <a:br>
              <a:rPr b="0" i="0" lang="pl-PL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MARTA DRABAREK                           </a:t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"/>
          <p:cNvSpPr txBox="1"/>
          <p:nvPr/>
        </p:nvSpPr>
        <p:spPr>
          <a:xfrm>
            <a:off x="9299639" y="5731573"/>
            <a:ext cx="1746095" cy="44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2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10.01.2024</a:t>
            </a:r>
            <a:endParaRPr b="0" i="0" sz="22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9" name="Google Shape;289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91" name="Google Shape;291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93" name="Google Shape;293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5400"/>
              <a:buFont typeface="Century Gothic"/>
              <a:buNone/>
            </a:pPr>
            <a:r>
              <a:rPr b="0" i="0" lang="pl-PL" sz="5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Czas na debatę!</a:t>
            </a:r>
            <a:endParaRPr/>
          </a:p>
        </p:txBody>
      </p:sp>
      <p:pic>
        <p:nvPicPr>
          <p:cNvPr descr="Obraz zawierający ubrania, meble, osoba, krzesło&#10;&#10;Opis wygenerowany automatycznie" id="295" name="Google Shape;295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763" y="1292043"/>
            <a:ext cx="6470907" cy="4270798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 rot="-5677511">
            <a:off x="3140485" y="1826078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"/>
          <p:cNvSpPr/>
          <p:nvPr/>
        </p:nvSpPr>
        <p:spPr>
          <a:xfrm rot="-5400000">
            <a:off x="5171964" y="-140866"/>
            <a:ext cx="6053670" cy="7139732"/>
          </a:xfrm>
          <a:custGeom>
            <a:rect b="b" l="l" r="r" t="t"/>
            <a:pathLst>
              <a:path extrusionOk="0" h="7139732" w="6053670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4" name="Google Shape;304;p4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5" name="Google Shape;305;p4"/>
          <p:cNvSpPr txBox="1"/>
          <p:nvPr>
            <p:ph type="title"/>
          </p:nvPr>
        </p:nvSpPr>
        <p:spPr>
          <a:xfrm>
            <a:off x="994087" y="1130603"/>
            <a:ext cx="3342442" cy="4596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200"/>
              <a:buFont typeface="Arial"/>
              <a:buNone/>
            </a:pPr>
            <a:r>
              <a:rPr lang="pl-PL" sz="320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Przykładowe formy interwencji rządowej w rynek alkoholowy:</a:t>
            </a:r>
            <a:endParaRPr/>
          </a:p>
        </p:txBody>
      </p:sp>
      <p:sp>
        <p:nvSpPr>
          <p:cNvPr id="306" name="Google Shape;306;p4"/>
          <p:cNvSpPr txBox="1"/>
          <p:nvPr>
            <p:ph idx="1" type="body"/>
          </p:nvPr>
        </p:nvSpPr>
        <p:spPr>
          <a:xfrm>
            <a:off x="5290077" y="437513"/>
            <a:ext cx="5502614" cy="59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pl-PL" sz="2000">
                <a:latin typeface="Arial"/>
                <a:ea typeface="Arial"/>
                <a:cs typeface="Arial"/>
                <a:sym typeface="Arial"/>
              </a:rPr>
              <a:t>Regulacja cen alkoholu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pl-PL" sz="2000">
                <a:latin typeface="Arial"/>
                <a:ea typeface="Arial"/>
                <a:cs typeface="Arial"/>
                <a:sym typeface="Arial"/>
              </a:rPr>
              <a:t>Podatki specjalne na alkohol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pl-PL" sz="2000">
                <a:latin typeface="Arial"/>
                <a:ea typeface="Arial"/>
                <a:cs typeface="Arial"/>
                <a:sym typeface="Arial"/>
              </a:rPr>
              <a:t>Preferencyjne podejście dla określonych grup społecznych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pl-PL" sz="2000">
                <a:latin typeface="Arial"/>
                <a:ea typeface="Arial"/>
                <a:cs typeface="Arial"/>
                <a:sym typeface="Arial"/>
              </a:rPr>
              <a:t>Zmiana w sposobie dystrybucji alkoholu takich jak ( zmniejszenie liczby koncesji na 10 000 mieszkańców) 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pl-PL" sz="2000">
                <a:latin typeface="Arial"/>
                <a:ea typeface="Arial"/>
                <a:cs typeface="Arial"/>
                <a:sym typeface="Arial"/>
              </a:rPr>
              <a:t>Kontrola spożycia alkoholu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2" name="Google Shape;31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9" name="Google Shape;319;p5"/>
          <p:cNvSpPr txBox="1"/>
          <p:nvPr>
            <p:ph type="title"/>
          </p:nvPr>
        </p:nvSpPr>
        <p:spPr>
          <a:xfrm>
            <a:off x="1154949" y="973675"/>
            <a:ext cx="3591300" cy="48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Perspektywa społeczeństwa</a:t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"/>
          <p:cNvSpPr/>
          <p:nvPr/>
        </p:nvSpPr>
        <p:spPr>
          <a:xfrm>
            <a:off x="5257800" y="1110313"/>
            <a:ext cx="4371592" cy="4978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Pozytywne skutki zwiększonej interwencji rządowej: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Poprawa zdrowia publicznego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Redukcja spożycia alkoholu w grupach ryzyka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Redukcja wypadków komunikacyjnych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Zmniejszenie przestępczości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Ograniczenie dostępności dla nieletnich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Zmniejszenie kosztów społecznych</a:t>
            </a:r>
            <a:br>
              <a:rPr b="0" i="0" lang="pl-PL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7" name="Google Shape;327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33" name="Google Shape;333;p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4" name="Google Shape;334;p6"/>
          <p:cNvSpPr txBox="1"/>
          <p:nvPr>
            <p:ph type="title"/>
          </p:nvPr>
        </p:nvSpPr>
        <p:spPr>
          <a:xfrm>
            <a:off x="1154949" y="973675"/>
            <a:ext cx="3389100" cy="48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Perspektywa społeczeństwa</a:t>
            </a:r>
            <a:endParaRPr/>
          </a:p>
        </p:txBody>
      </p:sp>
      <p:sp>
        <p:nvSpPr>
          <p:cNvPr id="335" name="Google Shape;335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6"/>
          <p:cNvSpPr/>
          <p:nvPr/>
        </p:nvSpPr>
        <p:spPr>
          <a:xfrm>
            <a:off x="5194300" y="1999313"/>
            <a:ext cx="2920164" cy="4035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5534098" y="1556224"/>
            <a:ext cx="4128333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Negatywne aspekty interwencji:</a:t>
            </a:r>
            <a:endParaRPr/>
          </a:p>
          <a:p>
            <a:pPr indent="-211455" lvl="0" marL="21145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Ograniczenia dla branży alkoholowej</a:t>
            </a:r>
            <a:endParaRPr/>
          </a:p>
          <a:p>
            <a:pPr indent="-211455" lvl="0" marL="21145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Utrata kontroli przez państwo nad częścią rynku alkoholowego  (zwiększenie się produkcji własnej alkoholu, którego jakość bywa często bardzo wątpliwa)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1455" lvl="0" marL="21145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Zmniejszenie wpływów podatkowych</a:t>
            </a:r>
            <a:endParaRPr/>
          </a:p>
          <a:p>
            <a:pPr indent="-211455" lvl="0" marL="21145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Kontrowersje polityczne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"/>
          <p:cNvSpPr txBox="1"/>
          <p:nvPr>
            <p:ph type="title"/>
          </p:nvPr>
        </p:nvSpPr>
        <p:spPr>
          <a:xfrm>
            <a:off x="2446637" y="899326"/>
            <a:ext cx="7223695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1" lang="pl-PL">
                <a:latin typeface="Arial"/>
                <a:ea typeface="Arial"/>
                <a:cs typeface="Arial"/>
                <a:sym typeface="Arial"/>
              </a:rPr>
              <a:t>Przykład Zjednoczonego królestwa</a:t>
            </a:r>
            <a:endParaRPr/>
          </a:p>
        </p:txBody>
      </p:sp>
      <p:sp>
        <p:nvSpPr>
          <p:cNvPr id="343" name="Google Shape;343;p7"/>
          <p:cNvSpPr txBox="1"/>
          <p:nvPr>
            <p:ph idx="1" type="body"/>
          </p:nvPr>
        </p:nvSpPr>
        <p:spPr>
          <a:xfrm>
            <a:off x="648629" y="2354022"/>
            <a:ext cx="10058400" cy="95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W 2012 roku Zjednoczone królestwo, wprowadziło nową politykę alkoholową, która zakładała między innymi zmniejszenie liczby lokali z koncesją na sprzedaż alkoholu, zwiększanie akcyzy o inflację +1,5% oraz ustalenie cen minimalnych na jednostkę czystego alkoholu.    </a:t>
            </a:r>
            <a:endParaRPr/>
          </a:p>
        </p:txBody>
      </p:sp>
      <p:pic>
        <p:nvPicPr>
          <p:cNvPr descr="Obraz zawierający tekst, zrzut ekranu, linia, Wykres&#10;&#10;Opis wygenerowany automatycznie" id="344" name="Google Shape;3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8611" y="3509299"/>
            <a:ext cx="4944769" cy="282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ekst, zrzut ekranu, diagram, linia&#10;&#10;Opis wygenerowany automatycznie" id="345" name="Google Shape;3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877" y="3580054"/>
            <a:ext cx="5364222" cy="279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Model</a:t>
            </a:r>
            <a:endParaRPr/>
          </a:p>
        </p:txBody>
      </p:sp>
      <p:sp>
        <p:nvSpPr>
          <p:cNvPr id="351" name="Google Shape;351;p8"/>
          <p:cNvSpPr txBox="1"/>
          <p:nvPr>
            <p:ph idx="1" type="body"/>
          </p:nvPr>
        </p:nvSpPr>
        <p:spPr>
          <a:xfrm>
            <a:off x="413657" y="2284548"/>
            <a:ext cx="5633292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Arial"/>
              <a:buChar char="•"/>
            </a:pPr>
            <a:r>
              <a:rPr b="1" lang="pl-PL">
                <a:latin typeface="Arial"/>
                <a:ea typeface="Arial"/>
                <a:cs typeface="Arial"/>
                <a:sym typeface="Arial"/>
              </a:rPr>
              <a:t>Założenia: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 Przyjmujemy średnią ilość alkoholu spożywanego na dorosłego mieszkańca w kraju. </a:t>
            </a: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b="1" lang="pl-PL">
                <a:latin typeface="Arial"/>
                <a:ea typeface="Arial"/>
                <a:cs typeface="Arial"/>
                <a:sym typeface="Arial"/>
              </a:rPr>
              <a:t>Cel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: Zmniejszenie ilości spożycia alkoholu na osobę. </a:t>
            </a: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Ilość alkoholu zależy jest ujemnie zależna od jego ceny  tzn: im większa cena tym niższa ilość jaką kupujemy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Arial"/>
              <a:buChar char="•"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Przyjmujemy doskonałą konkurencję. </a:t>
            </a:r>
            <a:endParaRPr/>
          </a:p>
        </p:txBody>
      </p:sp>
      <p:pic>
        <p:nvPicPr>
          <p:cNvPr descr="Obraz zawierający linia, diagram, tekst, Wykres&#10;&#10;Opis wygenerowany automatycznie" id="352" name="Google Shape;3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940" y="2284413"/>
            <a:ext cx="5210952" cy="378704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"/>
          <p:cNvSpPr txBox="1"/>
          <p:nvPr/>
        </p:nvSpPr>
        <p:spPr>
          <a:xfrm>
            <a:off x="7186489" y="5536468"/>
            <a:ext cx="3565007" cy="131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Warunek Równowagi D = S </a:t>
            </a:r>
            <a:endParaRPr b="0" i="0" sz="1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Gdzie D = 5 - 3/10x</a:t>
            </a:r>
            <a:endParaRPr/>
          </a:p>
          <a:p>
            <a:pPr indent="-182880" lvl="0" marL="18288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1,49/11,7 x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 txBox="1"/>
          <p:nvPr>
            <p:ph type="title"/>
          </p:nvPr>
        </p:nvSpPr>
        <p:spPr>
          <a:xfrm>
            <a:off x="1138687" y="268783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Przykładowe rozwiązanie: Ceny minimalne</a:t>
            </a:r>
            <a:endParaRPr/>
          </a:p>
        </p:txBody>
      </p:sp>
      <p:sp>
        <p:nvSpPr>
          <p:cNvPr id="359" name="Google Shape;359;p9"/>
          <p:cNvSpPr txBox="1"/>
          <p:nvPr>
            <p:ph idx="1" type="body"/>
          </p:nvPr>
        </p:nvSpPr>
        <p:spPr>
          <a:xfrm>
            <a:off x="233914" y="2289744"/>
            <a:ext cx="5633292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80"/>
              <a:buFont typeface="Arial"/>
              <a:buChar char="•"/>
            </a:pPr>
            <a:r>
              <a:rPr lang="pl-PL" sz="1600">
                <a:latin typeface="Arial"/>
                <a:ea typeface="Arial"/>
                <a:cs typeface="Arial"/>
                <a:sym typeface="Arial"/>
              </a:rPr>
              <a:t>Zmiana w modelu: Rząd wprowadza ceny minimalne, która wynosi 2 zł na każda jednostkę alkoholu</a:t>
            </a:r>
            <a:endParaRPr/>
          </a:p>
        </p:txBody>
      </p:sp>
      <p:pic>
        <p:nvPicPr>
          <p:cNvPr descr="Obraz zawierający linia, diagram, tekst, Wykres&#10;&#10;Opis wygenerowany automatycznie" id="360" name="Google Shape;3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59" y="3191223"/>
            <a:ext cx="4763912" cy="3461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linia, diagram, tekst, Wykres&#10;&#10;Opis wygenerowany automatycznie" id="361" name="Google Shape;3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2003" y="2929630"/>
            <a:ext cx="5168431" cy="377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9"/>
          <p:cNvSpPr txBox="1"/>
          <p:nvPr/>
        </p:nvSpPr>
        <p:spPr>
          <a:xfrm>
            <a:off x="6165869" y="2293749"/>
            <a:ext cx="6147411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Strona popytowa: Q=10 ⇒ ΔX= -2 ⇒ spadek popytu na alkohol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Strona podażowa: X=1,274 ⇒</a:t>
            </a:r>
            <a:r>
              <a:rPr lang="pl-PL" sz="1600">
                <a:solidFill>
                  <a:schemeClr val="dk1"/>
                </a:solidFill>
              </a:rPr>
              <a:t> Spadek </a:t>
            </a: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podaży alkoholu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2024-01-08T22:45:18Z</dcterms:created>
</cp:coreProperties>
</file>