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7824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677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208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240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506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79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785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234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566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518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35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97A21C8-A7E3-432B-BC2F-E4E45CFCBF5F}" type="datetimeFigureOut">
              <a:rPr lang="pl-PL" smtClean="0"/>
              <a:t>18.01.2022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842CC10-E15F-4A4A-80C2-FD7304C93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309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778439-0795-4FE5-9B90-ED3C04C246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6000" b="1" dirty="0"/>
              <a:t>Możliwości produkcyjne i przewaga komparatywna</a:t>
            </a:r>
            <a:endParaRPr lang="pl-PL" sz="60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288BCE0-44BE-4629-B8E2-907834A129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sz="2400" dirty="0"/>
          </a:p>
          <a:p>
            <a:r>
              <a:rPr lang="pl-PL" sz="2400" dirty="0"/>
              <a:t>Argumenty „przeciw”</a:t>
            </a:r>
          </a:p>
          <a:p>
            <a:endParaRPr lang="pl-PL" sz="1400" dirty="0"/>
          </a:p>
          <a:p>
            <a:pPr algn="r"/>
            <a:r>
              <a:rPr lang="pl-PL" sz="2400" dirty="0"/>
              <a:t>Jan </a:t>
            </a:r>
            <a:r>
              <a:rPr lang="pl-PL" sz="2400" dirty="0" err="1"/>
              <a:t>Wyczawski</a:t>
            </a:r>
            <a:r>
              <a:rPr lang="pl-PL" sz="2400" dirty="0"/>
              <a:t>, Marcin Gąsior</a:t>
            </a:r>
          </a:p>
        </p:txBody>
      </p:sp>
    </p:spTree>
    <p:extLst>
      <p:ext uri="{BB962C8B-B14F-4D97-AF65-F5344CB8AC3E}">
        <p14:creationId xmlns:p14="http://schemas.microsoft.com/office/powerpoint/2010/main" val="91016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6D6674-6232-4B80-A529-4B7044F72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E810D8-B2AF-4E0A-B265-B86410450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2000" b="1" dirty="0"/>
          </a:p>
          <a:p>
            <a:pPr marL="0" indent="0" algn="just">
              <a:buNone/>
            </a:pPr>
            <a:r>
              <a:rPr lang="pl-PL" sz="2000" b="1" dirty="0"/>
              <a:t>Przewaga komparatywna </a:t>
            </a:r>
            <a:r>
              <a:rPr lang="pl-PL" sz="2000" dirty="0"/>
              <a:t>zwana inaczej przewagą względną to przewaga uzyskana poprzez zdolność do produkowania wyrobu po niższym koszcie (alternatywnym), niż jest w stanie robić to konkurent.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/>
              <a:t>Istotą tej teorii jest to, że wymiana międzynarodowa może być korzystna dla obu partnerów także w sytuacji gdy jeden z partnerów wytwarza większość towarów taniej niż drugi.</a:t>
            </a:r>
          </a:p>
        </p:txBody>
      </p:sp>
    </p:spTree>
    <p:extLst>
      <p:ext uri="{BB962C8B-B14F-4D97-AF65-F5344CB8AC3E}">
        <p14:creationId xmlns:p14="http://schemas.microsoft.com/office/powerpoint/2010/main" val="2863418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517C59-A5C4-432D-980F-B113D203F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Założenia teorii przewagi komparatywnej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2DB05689-C785-45DB-A4D0-20CDA47B3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441640"/>
              </p:ext>
            </p:extLst>
          </p:nvPr>
        </p:nvGraphicFramePr>
        <p:xfrm>
          <a:off x="1261872" y="1845146"/>
          <a:ext cx="9112722" cy="431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6361">
                  <a:extLst>
                    <a:ext uri="{9D8B030D-6E8A-4147-A177-3AD203B41FA5}">
                      <a16:colId xmlns:a16="http://schemas.microsoft.com/office/drawing/2014/main" val="2460693408"/>
                    </a:ext>
                  </a:extLst>
                </a:gridCol>
                <a:gridCol w="4556361">
                  <a:extLst>
                    <a:ext uri="{9D8B030D-6E8A-4147-A177-3AD203B41FA5}">
                      <a16:colId xmlns:a16="http://schemas.microsoft.com/office/drawing/2014/main" val="4211360895"/>
                    </a:ext>
                  </a:extLst>
                </a:gridCol>
              </a:tblGrid>
              <a:tr h="460250">
                <a:tc>
                  <a:txBody>
                    <a:bodyPr/>
                    <a:lstStyle/>
                    <a:p>
                      <a:r>
                        <a:rPr lang="pl-PL" dirty="0"/>
                        <a:t>Założenie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Kontrargument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391106"/>
                  </a:ext>
                </a:extLst>
              </a:tr>
              <a:tr h="794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Bezpłatny transport towarów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Transport towarów może być kosztowny, a czasem nawet nieopłacalny (np. transport pieczywa).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482840"/>
                  </a:ext>
                </a:extLst>
              </a:tr>
              <a:tr h="1134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Brak możliwości migracji siły roboczej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Pracownicy mogą przenieść się do państwa bardziej zaawansowanego technicznie. Kraj posiadający przewagę w produkcji dwóch dóbr wyprze z wymiany kraj słabszy.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300850"/>
                  </a:ext>
                </a:extLst>
              </a:tr>
              <a:tr h="14753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Możliwość szybkiego i bezpłatnego dostosowania produkcji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Dostosowanie produkcji przy zmianie popytu jest problematyczne (np. ciężko przekształcić państwo rolnicze w przemysłowe).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554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63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81CC0A-D0C4-4450-ABFE-CA55F793A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Klątwa surowcowa </a:t>
            </a:r>
            <a:br>
              <a:rPr lang="pl-PL" dirty="0"/>
            </a:br>
            <a:r>
              <a:rPr lang="pl-PL" dirty="0"/>
              <a:t>(„paradoks bogactwa”)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A57CD9-4461-4526-B85F-D6AB99D7F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Klątwa surowcowa </a:t>
            </a:r>
            <a:r>
              <a:rPr lang="pl-PL" dirty="0"/>
              <a:t>– zjawisko występujące w gospodarkach krajów posiadających znaczne złoża surowców naturalnych. Objawia się ono niespodziewanie niskim poziomem rozwoju gospodarczego kraju – innymi słowy, są one stosunkowo biedne mimo bogactwa zasobów.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Przykłady</a:t>
            </a:r>
            <a:r>
              <a:rPr lang="pl-PL" dirty="0"/>
              <a:t>:</a:t>
            </a:r>
          </a:p>
          <a:p>
            <a:pPr algn="just"/>
            <a:r>
              <a:rPr lang="pl-PL" dirty="0"/>
              <a:t>W XVII-wiecznej Hiszpanii nastąpił zanik gospodarki krajowej wskutek łatwego importu wszystkich towarów z innych krajów dzięki „nadmiarowi” złota imperium kolonialnego.</a:t>
            </a:r>
          </a:p>
          <a:p>
            <a:pPr algn="just"/>
            <a:r>
              <a:rPr lang="pl-PL"/>
              <a:t>„Choroba holenderska</a:t>
            </a:r>
            <a:r>
              <a:rPr lang="pl-PL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938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17D030-8F7A-4AD8-99A2-A8DBA171E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Podatność na szoki: Przypadek Malediwów podczas pandemii COVID-19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81C64D-27AE-4213-A688-6D83D3C37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1828800"/>
            <a:ext cx="5006109" cy="4351337"/>
          </a:xfrm>
        </p:spPr>
        <p:txBody>
          <a:bodyPr/>
          <a:lstStyle/>
          <a:p>
            <a:r>
              <a:rPr lang="pl-PL" dirty="0"/>
              <a:t>Gospodarka Malediwów jest znacząco uzależniona od turystyki (około 66% PKB w 2019 roku)</a:t>
            </a:r>
          </a:p>
          <a:p>
            <a:r>
              <a:rPr lang="pl-PL" dirty="0"/>
              <a:t>W Q2 2020 w wyniku obostrzeń i całkowitego zamknięcia granic –</a:t>
            </a:r>
            <a:r>
              <a:rPr lang="pl-PL" b="1" dirty="0"/>
              <a:t> liczba zagranicznych turystów spadła do zera. </a:t>
            </a:r>
            <a:r>
              <a:rPr lang="pl-PL" dirty="0"/>
              <a:t>W Q3 i Q4 sytuacja zaczęła ulegać stopniowej poprawie.</a:t>
            </a:r>
          </a:p>
          <a:p>
            <a:r>
              <a:rPr lang="pl-PL" dirty="0"/>
              <a:t>Ostatecznie w 2020 przychody z sektora turystycznego spadły o około 60% co przyczyniło się do </a:t>
            </a:r>
            <a:r>
              <a:rPr lang="pl-PL" b="1" dirty="0"/>
              <a:t>spadku rzeczywistego PKB o 33,5%. Jest to 3 najgorszy wynik na świecie</a:t>
            </a:r>
            <a:r>
              <a:rPr lang="pl-PL" dirty="0"/>
              <a:t> (po Libii i Makao)</a:t>
            </a:r>
            <a:endParaRPr lang="pl-PL" b="1" dirty="0"/>
          </a:p>
          <a:p>
            <a:endParaRPr lang="pl-PL" b="1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766B369A-952B-4A81-8877-8AA8147A1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1882" y="1885155"/>
            <a:ext cx="6029325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77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7B6F6-9DDE-438A-998D-E35D14091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Bibliografia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6CB7D5-C0A2-4206-A37A-C79AC667F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Varian</a:t>
            </a:r>
            <a:r>
              <a:rPr lang="pl-PL" dirty="0"/>
              <a:t> H. R. (2002), </a:t>
            </a:r>
            <a:r>
              <a:rPr lang="pl-PL" i="1" dirty="0"/>
              <a:t>Mikroekonomia, kurs średni - ujęcie nowoczesne</a:t>
            </a:r>
            <a:r>
              <a:rPr lang="pl-PL" dirty="0"/>
              <a:t>, PWN, Warszawa</a:t>
            </a:r>
          </a:p>
          <a:p>
            <a:r>
              <a:rPr lang="pl-PL" dirty="0"/>
              <a:t>Skorek K.</a:t>
            </a:r>
            <a:r>
              <a:rPr lang="pl-PL" i="1" dirty="0"/>
              <a:t>, Teoria kosztów komparatywnych – ujęcie krytyczne, </a:t>
            </a:r>
            <a:r>
              <a:rPr lang="pl-PL" dirty="0"/>
              <a:t>„Przegląd Prawno-Ekonomiczny” (nr 46, 1/2019)</a:t>
            </a:r>
          </a:p>
          <a:p>
            <a:r>
              <a:rPr lang="en-US" dirty="0"/>
              <a:t>Sachs</a:t>
            </a:r>
            <a:r>
              <a:rPr lang="pl-PL" dirty="0"/>
              <a:t> J.</a:t>
            </a:r>
            <a:r>
              <a:rPr lang="en-US" dirty="0"/>
              <a:t>,</a:t>
            </a:r>
            <a:r>
              <a:rPr lang="pl-PL" dirty="0"/>
              <a:t> </a:t>
            </a:r>
            <a:r>
              <a:rPr lang="en-US" dirty="0"/>
              <a:t>Warner</a:t>
            </a:r>
            <a:r>
              <a:rPr lang="pl-PL" dirty="0"/>
              <a:t> A</a:t>
            </a:r>
            <a:r>
              <a:rPr lang="en-US" dirty="0"/>
              <a:t>. </a:t>
            </a:r>
            <a:r>
              <a:rPr lang="en-US" i="1" dirty="0"/>
              <a:t>Natural resource abundance and economic growth. </a:t>
            </a:r>
            <a:r>
              <a:rPr lang="en-US" dirty="0"/>
              <a:t>„National Bureau of Economic Research Working paper”.</a:t>
            </a:r>
            <a:r>
              <a:rPr lang="en-US" i="1" dirty="0"/>
              <a:t> 5398, s. 2, 20, 1995</a:t>
            </a:r>
            <a:endParaRPr lang="pl-PL" i="1" dirty="0"/>
          </a:p>
          <a:p>
            <a:r>
              <a:rPr lang="pl-PL" dirty="0" err="1"/>
              <a:t>Maldives</a:t>
            </a:r>
            <a:r>
              <a:rPr lang="pl-PL" dirty="0"/>
              <a:t> </a:t>
            </a:r>
            <a:r>
              <a:rPr lang="pl-PL" dirty="0" err="1"/>
              <a:t>Monetary</a:t>
            </a:r>
            <a:r>
              <a:rPr lang="pl-PL" dirty="0"/>
              <a:t> Authority (2021) - </a:t>
            </a:r>
            <a:r>
              <a:rPr lang="en-US" dirty="0">
                <a:effectLst/>
                <a:latin typeface="+mj-lt"/>
              </a:rPr>
              <a:t>COVID 19: Impact on the tourism</a:t>
            </a:r>
            <a:br>
              <a:rPr lang="en-US" dirty="0">
                <a:latin typeface="+mj-lt"/>
              </a:rPr>
            </a:br>
            <a:r>
              <a:rPr lang="en-US" dirty="0">
                <a:effectLst/>
                <a:latin typeface="+mj-lt"/>
              </a:rPr>
              <a:t>sector and GDP of the Maldives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39323"/>
      </p:ext>
    </p:extLst>
  </p:cSld>
  <p:clrMapOvr>
    <a:masterClrMapping/>
  </p:clrMapOvr>
</p:sld>
</file>

<file path=ppt/theme/theme1.xml><?xml version="1.0" encoding="utf-8"?>
<a:theme xmlns:a="http://schemas.openxmlformats.org/drawingml/2006/main" name="Widok">
  <a:themeElements>
    <a:clrScheme name="Widok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Wid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dok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Widok</Template>
  <TotalTime>194</TotalTime>
  <Words>400</Words>
  <Application>Microsoft Office PowerPoint</Application>
  <PresentationFormat>Panoramiczny</PresentationFormat>
  <Paragraphs>36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Century Schoolbook</vt:lpstr>
      <vt:lpstr>Wingdings 2</vt:lpstr>
      <vt:lpstr>Widok</vt:lpstr>
      <vt:lpstr>Możliwości produkcyjne i przewaga komparatywna</vt:lpstr>
      <vt:lpstr>Wprowadzenie</vt:lpstr>
      <vt:lpstr>Założenia teorii przewagi komparatywnej</vt:lpstr>
      <vt:lpstr>Klątwa surowcowa  („paradoks bogactwa”)</vt:lpstr>
      <vt:lpstr>Podatność na szoki: Przypadek Malediwów podczas pandemii COVID-19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Sygnalizowanie i pokusa nadużycia, czyli ukryte działanie</dc:title>
  <dc:creator>Marcin</dc:creator>
  <cp:lastModifiedBy>Gąsior Marcin 3 (STUD)</cp:lastModifiedBy>
  <cp:revision>11</cp:revision>
  <dcterms:created xsi:type="dcterms:W3CDTF">2021-12-13T21:32:29Z</dcterms:created>
  <dcterms:modified xsi:type="dcterms:W3CDTF">2022-01-18T21:21:26Z</dcterms:modified>
</cp:coreProperties>
</file>