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1"/>
  </p:sldMasterIdLst>
  <p:sldIdLst>
    <p:sldId id="256" r:id="rId2"/>
    <p:sldId id="260" r:id="rId3"/>
    <p:sldId id="257" r:id="rId4"/>
    <p:sldId id="258" r:id="rId5"/>
    <p:sldId id="259" r:id="rId6"/>
    <p:sldId id="261" r:id="rId7"/>
    <p:sldId id="262" r:id="rId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3A52B5-5DFA-49C7-9EB3-F409E6FF0091}" v="20" dt="2021-12-22T09:54:26.752"/>
    <p1510:client id="{360C896B-8754-4A25-BB58-0A4EC42234F9}" v="2" dt="2021-12-21T19:30:24.757"/>
    <p1510:client id="{3E1D961C-B464-40FD-93ED-EB3F00B893EB}" v="223" dt="2021-12-21T20:47:53.079"/>
    <p1510:client id="{4E14F3BD-504F-4AA2-A168-1DA7E81E8014}" v="244" dt="2021-12-21T19:17:27.712"/>
    <p1510:client id="{77D1C501-C746-4B93-9B50-1B428BEBF30F}" v="56" dt="2021-12-21T18:18:18.308"/>
    <p1510:client id="{B7E18E04-20B2-4502-A290-050E5FD42A78}" v="322" dt="2021-12-21T21:09:29.2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12/22/2021</a:t>
            </a:fld>
            <a:endParaRPr lang="en-US"/>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65891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12/22/2021</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878830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12/22/2021</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132161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12/22/2021</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2145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12/22/2021</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461176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12/22/2021</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82309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12/22/2021</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527441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12/22/2021</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587677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12/22/2021</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177086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12/22/2021</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807606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12/22/2021</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341284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12/22/2021</a:t>
            </a:fld>
            <a:endParaRPr lang="en-US"/>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a:p>
        </p:txBody>
      </p:sp>
    </p:spTree>
    <p:extLst>
      <p:ext uri="{BB962C8B-B14F-4D97-AF65-F5344CB8AC3E}">
        <p14:creationId xmlns:p14="http://schemas.microsoft.com/office/powerpoint/2010/main" val="4080346536"/>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0" r:id="rId6"/>
    <p:sldLayoutId id="2147483786" r:id="rId7"/>
    <p:sldLayoutId id="2147483787" r:id="rId8"/>
    <p:sldLayoutId id="2147483788" r:id="rId9"/>
    <p:sldLayoutId id="2147483789" r:id="rId10"/>
    <p:sldLayoutId id="2147483791"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9F2BB15-E956-4E1B-8856-E58CE383D6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ctrTitle"/>
          </p:nvPr>
        </p:nvSpPr>
        <p:spPr>
          <a:xfrm>
            <a:off x="1261497" y="4111201"/>
            <a:ext cx="9137990" cy="1124073"/>
          </a:xfrm>
        </p:spPr>
        <p:txBody>
          <a:bodyPr anchor="b">
            <a:normAutofit/>
          </a:bodyPr>
          <a:lstStyle/>
          <a:p>
            <a:r>
              <a:rPr lang="pl-PL"/>
              <a:t>Poprawność motywacyjna czyli teoria agencji</a:t>
            </a:r>
          </a:p>
        </p:txBody>
      </p:sp>
      <p:sp>
        <p:nvSpPr>
          <p:cNvPr id="3" name="Podtytuł 2"/>
          <p:cNvSpPr>
            <a:spLocks noGrp="1"/>
          </p:cNvSpPr>
          <p:nvPr>
            <p:ph type="subTitle" idx="1"/>
          </p:nvPr>
        </p:nvSpPr>
        <p:spPr>
          <a:xfrm>
            <a:off x="1261497" y="5371799"/>
            <a:ext cx="9137990" cy="672217"/>
          </a:xfrm>
        </p:spPr>
        <p:txBody>
          <a:bodyPr vert="horz" lIns="91440" tIns="45720" rIns="91440" bIns="45720" rtlCol="0" anchor="t">
            <a:normAutofit/>
          </a:bodyPr>
          <a:lstStyle/>
          <a:p>
            <a:r>
              <a:rPr lang="pl-PL" dirty="0"/>
              <a:t>Karol Musiał, </a:t>
            </a:r>
            <a:r>
              <a:rPr lang="pl-PL" dirty="0" err="1"/>
              <a:t>Alieksiej</a:t>
            </a:r>
            <a:r>
              <a:rPr lang="pl-PL" dirty="0"/>
              <a:t> </a:t>
            </a:r>
            <a:r>
              <a:rPr lang="pl-PL" dirty="0" err="1"/>
              <a:t>Szkarpietin</a:t>
            </a:r>
            <a:endParaRPr lang="pl-PL" dirty="0"/>
          </a:p>
        </p:txBody>
      </p:sp>
      <p:sp>
        <p:nvSpPr>
          <p:cNvPr id="10" name="Rectangle 9">
            <a:extLst>
              <a:ext uri="{FF2B5EF4-FFF2-40B4-BE49-F238E27FC236}">
                <a16:creationId xmlns:a16="http://schemas.microsoft.com/office/drawing/2014/main" id="{4D1D6B41-589D-4DD8-9A1B-34C4CF076D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9" y="-3511"/>
            <a:ext cx="348387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2" name="Freeform: Shape 11">
            <a:extLst>
              <a:ext uri="{FF2B5EF4-FFF2-40B4-BE49-F238E27FC236}">
                <a16:creationId xmlns:a16="http://schemas.microsoft.com/office/drawing/2014/main" id="{34DE5AE7-857F-451C-9109-8E769DD8B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6795" y="-3512"/>
            <a:ext cx="3483870" cy="3428999"/>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000">
              <a:solidFill>
                <a:schemeClr val="tx1"/>
              </a:solidFill>
            </a:endParaRPr>
          </a:p>
        </p:txBody>
      </p:sp>
      <p:sp>
        <p:nvSpPr>
          <p:cNvPr id="14" name="Rectangle 13">
            <a:extLst>
              <a:ext uri="{FF2B5EF4-FFF2-40B4-BE49-F238E27FC236}">
                <a16:creationId xmlns:a16="http://schemas.microsoft.com/office/drawing/2014/main" id="{149242FD-4377-490B-A131-331BA6EA4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5919" y="-3511"/>
            <a:ext cx="5300106" cy="342899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34">
            <a:extLst>
              <a:ext uri="{FF2B5EF4-FFF2-40B4-BE49-F238E27FC236}">
                <a16:creationId xmlns:a16="http://schemas.microsoft.com/office/drawing/2014/main" id="{76AC421C-8447-4E11-9EA2-4BB7FEBFAE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5345257" y="-7746"/>
            <a:ext cx="3428999" cy="3432538"/>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B980D2B-D97E-43D6-BC44-888BC8C79B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6026" y="-3511"/>
            <a:ext cx="3417366"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3A67864-A19B-4023-B8C3-DAA4CC696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777491" y="-8442"/>
            <a:ext cx="3414434" cy="3434004"/>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Tree>
    <p:extLst>
      <p:ext uri="{BB962C8B-B14F-4D97-AF65-F5344CB8AC3E}">
        <p14:creationId xmlns:p14="http://schemas.microsoft.com/office/powerpoint/2010/main" val="65031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54F3B8-B00F-4C04-9375-7C1780E99D4B}"/>
              </a:ext>
            </a:extLst>
          </p:cNvPr>
          <p:cNvSpPr>
            <a:spLocks noGrp="1"/>
          </p:cNvSpPr>
          <p:nvPr>
            <p:ph type="title"/>
          </p:nvPr>
        </p:nvSpPr>
        <p:spPr/>
        <p:txBody>
          <a:bodyPr/>
          <a:lstStyle/>
          <a:p>
            <a:r>
              <a:rPr lang="pl-PL" dirty="0"/>
              <a:t>Model pryncypał-agent</a:t>
            </a:r>
          </a:p>
        </p:txBody>
      </p:sp>
      <p:sp>
        <p:nvSpPr>
          <p:cNvPr id="3" name="Symbol zastępczy zawartości 2">
            <a:extLst>
              <a:ext uri="{FF2B5EF4-FFF2-40B4-BE49-F238E27FC236}">
                <a16:creationId xmlns:a16="http://schemas.microsoft.com/office/drawing/2014/main" id="{014AF2AB-4FF8-4EED-B109-5C4C28AB95CD}"/>
              </a:ext>
            </a:extLst>
          </p:cNvPr>
          <p:cNvSpPr>
            <a:spLocks noGrp="1"/>
          </p:cNvSpPr>
          <p:nvPr>
            <p:ph idx="1"/>
          </p:nvPr>
        </p:nvSpPr>
        <p:spPr/>
        <p:txBody>
          <a:bodyPr vert="horz" lIns="91440" tIns="45720" rIns="91440" bIns="45720" rtlCol="0" anchor="t">
            <a:normAutofit fontScale="92500" lnSpcReduction="10000"/>
          </a:bodyPr>
          <a:lstStyle/>
          <a:p>
            <a:r>
              <a:rPr lang="pl-PL" dirty="0"/>
              <a:t>Relacja, w której przy asymetrii w dostępie do informacji o intensywności pracy, poziom włożonego w pracę wysiłku agenta wpływa na poziom zysku pryncypała. Pryncypał chcąc osiągnąć swój cel ma za zadanie ustanowić system bodźcowego wynagradzania zachęcającego pracownika do włożenia wysiłku, który zmaksymalizuje zysk pryncypała.</a:t>
            </a:r>
          </a:p>
          <a:p>
            <a:endParaRPr lang="pl-PL" dirty="0"/>
          </a:p>
          <a:p>
            <a:r>
              <a:rPr lang="pl-PL" dirty="0"/>
              <a:t>Kontrakt, który maksymalizuje zysk pryncypała powinien opierać się na takim wysiłku, który zrównuje kra</a:t>
            </a:r>
            <a:r>
              <a:rPr lang="pl-PL" dirty="0">
                <a:ea typeface="+mn-lt"/>
                <a:cs typeface="+mn-lt"/>
              </a:rPr>
              <a:t>ń</a:t>
            </a:r>
            <a:r>
              <a:rPr lang="pl-PL" dirty="0"/>
              <a:t>cowy koszt wysiłku pracownika z kra</a:t>
            </a:r>
            <a:r>
              <a:rPr lang="pl-PL" dirty="0">
                <a:ea typeface="+mn-lt"/>
                <a:cs typeface="+mn-lt"/>
              </a:rPr>
              <a:t>ń</a:t>
            </a:r>
            <a:r>
              <a:rPr lang="pl-PL" dirty="0"/>
              <a:t>cowym produktem pracodawcy, natomiast agent musi uznać, że poziom płacy jest warty włożonego wysiłku. Żeby tak było kontrakt musi spełniać warunek poprawności motywacyjnej czyli dawać bodziec pracownikowi do wyboru większego wysiłku. </a:t>
            </a:r>
          </a:p>
          <a:p>
            <a:pPr marL="0" indent="0" algn="r">
              <a:buNone/>
            </a:pPr>
            <a:r>
              <a:rPr lang="pl-PL" sz="1100" dirty="0"/>
              <a:t>Mikroekonomia III, </a:t>
            </a:r>
            <a:r>
              <a:rPr lang="pl-PL" sz="1100" dirty="0">
                <a:ea typeface="+mn-lt"/>
                <a:cs typeface="+mn-lt"/>
              </a:rPr>
              <a:t>prezentacja 11, </a:t>
            </a:r>
            <a:r>
              <a:rPr lang="pl-PL" sz="1100" dirty="0"/>
              <a:t> prof. Olga </a:t>
            </a:r>
            <a:r>
              <a:rPr lang="pl-PL" sz="1100" err="1"/>
              <a:t>Kiuila</a:t>
            </a:r>
            <a:endParaRPr lang="pl-PL" sz="1100" dirty="0"/>
          </a:p>
        </p:txBody>
      </p:sp>
    </p:spTree>
    <p:extLst>
      <p:ext uri="{BB962C8B-B14F-4D97-AF65-F5344CB8AC3E}">
        <p14:creationId xmlns:p14="http://schemas.microsoft.com/office/powerpoint/2010/main" val="262612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BDC09D6-74BB-4B5D-B555-00EB735BA732}"/>
              </a:ext>
            </a:extLst>
          </p:cNvPr>
          <p:cNvSpPr>
            <a:spLocks noGrp="1"/>
          </p:cNvSpPr>
          <p:nvPr>
            <p:ph type="title"/>
          </p:nvPr>
        </p:nvSpPr>
        <p:spPr>
          <a:xfrm>
            <a:off x="1077362" y="720435"/>
            <a:ext cx="6608086" cy="1507375"/>
          </a:xfrm>
        </p:spPr>
        <p:txBody>
          <a:bodyPr vert="horz" lIns="91440" tIns="45720" rIns="91440" bIns="45720" rtlCol="0">
            <a:normAutofit/>
          </a:bodyPr>
          <a:lstStyle/>
          <a:p>
            <a:r>
              <a:rPr lang="pl-PL"/>
              <a:t>Przykład 1.: Prawo głosu w korporacji.</a:t>
            </a:r>
          </a:p>
        </p:txBody>
      </p:sp>
      <p:sp>
        <p:nvSpPr>
          <p:cNvPr id="3" name="Symbol zastępczy zawartości 2">
            <a:extLst>
              <a:ext uri="{FF2B5EF4-FFF2-40B4-BE49-F238E27FC236}">
                <a16:creationId xmlns:a16="http://schemas.microsoft.com/office/drawing/2014/main" id="{F6777DEF-DEEC-4386-ABDF-D3037809C390}"/>
              </a:ext>
            </a:extLst>
          </p:cNvPr>
          <p:cNvSpPr>
            <a:spLocks noGrp="1"/>
          </p:cNvSpPr>
          <p:nvPr>
            <p:ph idx="1"/>
          </p:nvPr>
        </p:nvSpPr>
        <p:spPr>
          <a:xfrm>
            <a:off x="1077362" y="2434974"/>
            <a:ext cx="6608086" cy="3505855"/>
          </a:xfrm>
        </p:spPr>
        <p:txBody>
          <a:bodyPr vert="horz" lIns="91440" tIns="45720" rIns="91440" bIns="45720" rtlCol="0">
            <a:normAutofit/>
          </a:bodyPr>
          <a:lstStyle/>
          <a:p>
            <a:pPr marL="0" indent="0">
              <a:buNone/>
            </a:pPr>
            <a:r>
              <a:rPr lang="pl-PL">
                <a:ea typeface="+mn-lt"/>
                <a:cs typeface="+mn-lt"/>
              </a:rPr>
              <a:t>Akcjonariusze, w przeciwieństwie do posiadaczy obligacji mają prawo głosu w różnych kwestiach związanych z zarządzaniem firmą. Inną sprawą jest podział zysków korporacji, gdyż to posiadacze obligacji są pierwsi w kolejce, a dopiero pozostała część zysków ląduje w kieszeni akcjonariuszy. Czyni to akcjonariuszy rezydualnymi pretendentami, mają więc oni bodziec do tego, aby uczynić zyski firmy możliwie największymi. Wniosek: udzielenie akcjonariuszom prawa do podejmowania decyzji będzie owocowało wyższymi zyskami dla obu stron.</a:t>
            </a:r>
            <a:endParaRPr lang="pl-PL"/>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3255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4F1948C2-E4DD-4B0F-BD79-CB28ED230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F99D51B-C122-4A52-A6E7-8AEC7BC2F6B9}"/>
              </a:ext>
            </a:extLst>
          </p:cNvPr>
          <p:cNvSpPr>
            <a:spLocks noGrp="1"/>
          </p:cNvSpPr>
          <p:nvPr>
            <p:ph type="title"/>
          </p:nvPr>
        </p:nvSpPr>
        <p:spPr>
          <a:xfrm>
            <a:off x="1077362" y="720435"/>
            <a:ext cx="6484670" cy="1507375"/>
          </a:xfrm>
        </p:spPr>
        <p:txBody>
          <a:bodyPr>
            <a:normAutofit/>
          </a:bodyPr>
          <a:lstStyle/>
          <a:p>
            <a:r>
              <a:rPr lang="pl-PL"/>
              <a:t>Przykład 2.: Reformy ekonomiczne w Chinach.</a:t>
            </a:r>
            <a:endParaRPr lang="pl-PL" b="0"/>
          </a:p>
        </p:txBody>
      </p:sp>
      <p:sp>
        <p:nvSpPr>
          <p:cNvPr id="3" name="Symbol zastępczy zawartości 2">
            <a:extLst>
              <a:ext uri="{FF2B5EF4-FFF2-40B4-BE49-F238E27FC236}">
                <a16:creationId xmlns:a16="http://schemas.microsoft.com/office/drawing/2014/main" id="{FE86DE1D-CD6F-40C5-9FFC-2B900BB095A9}"/>
              </a:ext>
            </a:extLst>
          </p:cNvPr>
          <p:cNvSpPr>
            <a:spLocks noGrp="1"/>
          </p:cNvSpPr>
          <p:nvPr>
            <p:ph idx="1"/>
          </p:nvPr>
        </p:nvSpPr>
        <p:spPr>
          <a:xfrm>
            <a:off x="1077362" y="2434974"/>
            <a:ext cx="6484670" cy="3505855"/>
          </a:xfrm>
        </p:spPr>
        <p:txBody>
          <a:bodyPr vert="horz" lIns="91440" tIns="45720" rIns="91440" bIns="45720" rtlCol="0">
            <a:normAutofit/>
          </a:bodyPr>
          <a:lstStyle/>
          <a:p>
            <a:pPr marL="0" indent="0">
              <a:lnSpc>
                <a:spcPct val="110000"/>
              </a:lnSpc>
              <a:buNone/>
            </a:pPr>
            <a:r>
              <a:rPr lang="pl-PL" sz="1700">
                <a:ea typeface="+mn-lt"/>
                <a:cs typeface="+mn-lt"/>
              </a:rPr>
              <a:t>W 1978 r. chiński rząd centralny wprowadził reformę dotyczącą struktury rolnictwa, znaną jako „system odpowiedzialności”. Polegał on na tym, że nadwyżka produktu ponad określony </a:t>
            </a:r>
            <a:r>
              <a:rPr lang="pl-PL" sz="1700" err="1">
                <a:ea typeface="+mn-lt"/>
                <a:cs typeface="+mn-lt"/>
              </a:rPr>
              <a:t>kontygent</a:t>
            </a:r>
            <a:r>
              <a:rPr lang="pl-PL" sz="1700">
                <a:ea typeface="+mn-lt"/>
                <a:cs typeface="+mn-lt"/>
              </a:rPr>
              <a:t> mogła być zatrzymana przez dane gospodarstwo domowe i zostać sprzedana na prywatnych rynkach. Rząd zniósł także ograniczenia na prywatne działki i rozdał większą ilość ziemi w prywatne ręce. Finalnie do 1987 r. 97% rolników działało w ramach tego systemu. Można to porównać do optymalnego systemu bodźców: każde gospodarstwo domowe wnosi ryczałtową opłatę do wspólnoty, ale może zatrzymać wszystko, co pozostaje jako nadwyżka ponad ten </a:t>
            </a:r>
            <a:r>
              <a:rPr lang="pl-PL" sz="1700" err="1">
                <a:ea typeface="+mn-lt"/>
                <a:cs typeface="+mn-lt"/>
              </a:rPr>
              <a:t>kontygent</a:t>
            </a:r>
            <a:r>
              <a:rPr lang="pl-PL" sz="1700">
                <a:ea typeface="+mn-lt"/>
                <a:cs typeface="+mn-lt"/>
              </a:rPr>
              <a:t>. Efektem tej zmiany był wzrost produkcji w latach 1978-1984 o ponad 61%.</a:t>
            </a:r>
            <a:endParaRPr lang="pl-PL" sz="1700"/>
          </a:p>
        </p:txBody>
      </p:sp>
      <p:sp>
        <p:nvSpPr>
          <p:cNvPr id="6" name="Rectangle 9">
            <a:extLst>
              <a:ext uri="{FF2B5EF4-FFF2-40B4-BE49-F238E27FC236}">
                <a16:creationId xmlns:a16="http://schemas.microsoft.com/office/drawing/2014/main" id="{53F28E32-1DC4-476E-A298-6C2066882C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24696" y="0"/>
            <a:ext cx="3456507" cy="343618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34">
            <a:extLst>
              <a:ext uri="{FF2B5EF4-FFF2-40B4-BE49-F238E27FC236}">
                <a16:creationId xmlns:a16="http://schemas.microsoft.com/office/drawing/2014/main" id="{59AD7FA5-98A4-4D87-9F03-9F3E6B19B1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743880" y="-11926"/>
            <a:ext cx="3428987" cy="3467355"/>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67B624B2-894D-4F7A-B2F3-393D6564D7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24696" y="3434976"/>
            <a:ext cx="3467300" cy="34289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5">
            <a:extLst>
              <a:ext uri="{FF2B5EF4-FFF2-40B4-BE49-F238E27FC236}">
                <a16:creationId xmlns:a16="http://schemas.microsoft.com/office/drawing/2014/main" id="{22735368-17CD-48E3-B886-DF9A79AF5D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24696" y="3434976"/>
            <a:ext cx="3467303" cy="1725519"/>
          </a:xfrm>
          <a:custGeom>
            <a:avLst/>
            <a:gdLst>
              <a:gd name="connsiteX0" fmla="*/ 3423466 w 3423466"/>
              <a:gd name="connsiteY0" fmla="*/ 0 h 1718483"/>
              <a:gd name="connsiteX1" fmla="*/ 1710280 w 3423466"/>
              <a:gd name="connsiteY1" fmla="*/ 0 h 1718483"/>
              <a:gd name="connsiteX2" fmla="*/ 1710280 w 3423466"/>
              <a:gd name="connsiteY2" fmla="*/ 1 h 1718483"/>
              <a:gd name="connsiteX3" fmla="*/ 0 w 3423466"/>
              <a:gd name="connsiteY3" fmla="*/ 1 h 1718483"/>
              <a:gd name="connsiteX4" fmla="*/ 1538022 w 3423466"/>
              <a:gd name="connsiteY4" fmla="*/ 1709611 h 1718483"/>
              <a:gd name="connsiteX5" fmla="*/ 1710280 w 3423466"/>
              <a:gd name="connsiteY5" fmla="*/ 1718336 h 1718483"/>
              <a:gd name="connsiteX6" fmla="*/ 1710280 w 3423466"/>
              <a:gd name="connsiteY6" fmla="*/ 1718482 h 1718483"/>
              <a:gd name="connsiteX7" fmla="*/ 1711723 w 3423466"/>
              <a:gd name="connsiteY7" fmla="*/ 1718409 h 1718483"/>
              <a:gd name="connsiteX8" fmla="*/ 1713186 w 3423466"/>
              <a:gd name="connsiteY8" fmla="*/ 1718483 h 1718483"/>
              <a:gd name="connsiteX9" fmla="*/ 1713186 w 3423466"/>
              <a:gd name="connsiteY9" fmla="*/ 1718335 h 1718483"/>
              <a:gd name="connsiteX10" fmla="*/ 1885444 w 3423466"/>
              <a:gd name="connsiteY10" fmla="*/ 1709610 h 1718483"/>
              <a:gd name="connsiteX11" fmla="*/ 3423466 w 3423466"/>
              <a:gd name="connsiteY11" fmla="*/ 0 h 171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23466" h="1718483">
                <a:moveTo>
                  <a:pt x="3423466" y="0"/>
                </a:moveTo>
                <a:lnTo>
                  <a:pt x="1710280" y="0"/>
                </a:lnTo>
                <a:lnTo>
                  <a:pt x="1710280" y="1"/>
                </a:lnTo>
                <a:lnTo>
                  <a:pt x="0" y="1"/>
                </a:lnTo>
                <a:cubicBezTo>
                  <a:pt x="0" y="889774"/>
                  <a:pt x="674138" y="1621607"/>
                  <a:pt x="1538022" y="1709611"/>
                </a:cubicBezTo>
                <a:lnTo>
                  <a:pt x="1710280" y="1718336"/>
                </a:lnTo>
                <a:lnTo>
                  <a:pt x="1710280" y="1718482"/>
                </a:lnTo>
                <a:lnTo>
                  <a:pt x="1711723" y="1718409"/>
                </a:lnTo>
                <a:lnTo>
                  <a:pt x="1713186" y="1718483"/>
                </a:lnTo>
                <a:lnTo>
                  <a:pt x="1713186" y="1718335"/>
                </a:lnTo>
                <a:lnTo>
                  <a:pt x="1885444" y="1709610"/>
                </a:lnTo>
                <a:cubicBezTo>
                  <a:pt x="2749328" y="1621606"/>
                  <a:pt x="3423466" y="889773"/>
                  <a:pt x="342346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3" name="Freeform: Shape 17">
            <a:extLst>
              <a:ext uri="{FF2B5EF4-FFF2-40B4-BE49-F238E27FC236}">
                <a16:creationId xmlns:a16="http://schemas.microsoft.com/office/drawing/2014/main" id="{B131CD95-4390-46E7-8713-223CE3CAD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24696" y="5160552"/>
            <a:ext cx="3467303" cy="1690189"/>
          </a:xfrm>
          <a:custGeom>
            <a:avLst/>
            <a:gdLst>
              <a:gd name="connsiteX0" fmla="*/ 3423466 w 3423466"/>
              <a:gd name="connsiteY0" fmla="*/ 0 h 1718483"/>
              <a:gd name="connsiteX1" fmla="*/ 1710280 w 3423466"/>
              <a:gd name="connsiteY1" fmla="*/ 0 h 1718483"/>
              <a:gd name="connsiteX2" fmla="*/ 1710280 w 3423466"/>
              <a:gd name="connsiteY2" fmla="*/ 1 h 1718483"/>
              <a:gd name="connsiteX3" fmla="*/ 0 w 3423466"/>
              <a:gd name="connsiteY3" fmla="*/ 1 h 1718483"/>
              <a:gd name="connsiteX4" fmla="*/ 1538022 w 3423466"/>
              <a:gd name="connsiteY4" fmla="*/ 1709611 h 1718483"/>
              <a:gd name="connsiteX5" fmla="*/ 1710280 w 3423466"/>
              <a:gd name="connsiteY5" fmla="*/ 1718336 h 1718483"/>
              <a:gd name="connsiteX6" fmla="*/ 1710280 w 3423466"/>
              <a:gd name="connsiteY6" fmla="*/ 1718482 h 1718483"/>
              <a:gd name="connsiteX7" fmla="*/ 1711723 w 3423466"/>
              <a:gd name="connsiteY7" fmla="*/ 1718409 h 1718483"/>
              <a:gd name="connsiteX8" fmla="*/ 1713186 w 3423466"/>
              <a:gd name="connsiteY8" fmla="*/ 1718483 h 1718483"/>
              <a:gd name="connsiteX9" fmla="*/ 1713186 w 3423466"/>
              <a:gd name="connsiteY9" fmla="*/ 1718335 h 1718483"/>
              <a:gd name="connsiteX10" fmla="*/ 1885444 w 3423466"/>
              <a:gd name="connsiteY10" fmla="*/ 1709610 h 1718483"/>
              <a:gd name="connsiteX11" fmla="*/ 3423466 w 3423466"/>
              <a:gd name="connsiteY11" fmla="*/ 0 h 171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23466" h="1718483">
                <a:moveTo>
                  <a:pt x="3423466" y="0"/>
                </a:moveTo>
                <a:lnTo>
                  <a:pt x="1710280" y="0"/>
                </a:lnTo>
                <a:lnTo>
                  <a:pt x="1710280" y="1"/>
                </a:lnTo>
                <a:lnTo>
                  <a:pt x="0" y="1"/>
                </a:lnTo>
                <a:cubicBezTo>
                  <a:pt x="0" y="889774"/>
                  <a:pt x="674138" y="1621607"/>
                  <a:pt x="1538022" y="1709611"/>
                </a:cubicBezTo>
                <a:lnTo>
                  <a:pt x="1710280" y="1718336"/>
                </a:lnTo>
                <a:lnTo>
                  <a:pt x="1710280" y="1718482"/>
                </a:lnTo>
                <a:lnTo>
                  <a:pt x="1711723" y="1718409"/>
                </a:lnTo>
                <a:lnTo>
                  <a:pt x="1713186" y="1718483"/>
                </a:lnTo>
                <a:lnTo>
                  <a:pt x="1713186" y="1718335"/>
                </a:lnTo>
                <a:lnTo>
                  <a:pt x="1885444" y="1709610"/>
                </a:lnTo>
                <a:cubicBezTo>
                  <a:pt x="2749328" y="1621606"/>
                  <a:pt x="3423466" y="889773"/>
                  <a:pt x="342346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Tree>
    <p:extLst>
      <p:ext uri="{BB962C8B-B14F-4D97-AF65-F5344CB8AC3E}">
        <p14:creationId xmlns:p14="http://schemas.microsoft.com/office/powerpoint/2010/main" val="477915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6BA267D3-CCC7-4260-8127-53F80B9979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7E7647A-A73A-450E-B79F-09A242FB97CA}"/>
              </a:ext>
            </a:extLst>
          </p:cNvPr>
          <p:cNvSpPr>
            <a:spLocks noGrp="1"/>
          </p:cNvSpPr>
          <p:nvPr>
            <p:ph type="title"/>
          </p:nvPr>
        </p:nvSpPr>
        <p:spPr>
          <a:xfrm>
            <a:off x="1083337" y="941298"/>
            <a:ext cx="3566357" cy="3128682"/>
          </a:xfrm>
        </p:spPr>
        <p:txBody>
          <a:bodyPr anchor="t">
            <a:normAutofit/>
          </a:bodyPr>
          <a:lstStyle/>
          <a:p>
            <a:r>
              <a:rPr lang="pl-PL"/>
              <a:t>Przykład 3.: Monitorowanie kosztów.</a:t>
            </a:r>
          </a:p>
        </p:txBody>
      </p:sp>
      <p:sp>
        <p:nvSpPr>
          <p:cNvPr id="3" name="Symbol zastępczy zawartości 2">
            <a:extLst>
              <a:ext uri="{FF2B5EF4-FFF2-40B4-BE49-F238E27FC236}">
                <a16:creationId xmlns:a16="http://schemas.microsoft.com/office/drawing/2014/main" id="{0820EA74-D56A-4390-85D6-36324EA221D1}"/>
              </a:ext>
            </a:extLst>
          </p:cNvPr>
          <p:cNvSpPr>
            <a:spLocks noGrp="1"/>
          </p:cNvSpPr>
          <p:nvPr>
            <p:ph idx="1"/>
          </p:nvPr>
        </p:nvSpPr>
        <p:spPr>
          <a:xfrm>
            <a:off x="4962900" y="937102"/>
            <a:ext cx="6470863" cy="3621130"/>
          </a:xfrm>
        </p:spPr>
        <p:txBody>
          <a:bodyPr vert="horz" lIns="91440" tIns="45720" rIns="91440" bIns="45720" rtlCol="0" anchor="t">
            <a:noAutofit/>
          </a:bodyPr>
          <a:lstStyle/>
          <a:p>
            <a:pPr indent="0">
              <a:lnSpc>
                <a:spcPct val="110000"/>
              </a:lnSpc>
              <a:buNone/>
            </a:pPr>
            <a:r>
              <a:rPr lang="pl-PL" sz="1500"/>
              <a:t>Nie zawsze łatwo jest zaobserwować wielkość wysiłku, jaki pracownicy wkładają w swoją pracę. Jak kierownik może obserwować wypełnianie (</a:t>
            </a:r>
            <a:r>
              <a:rPr lang="pl-PL" sz="1500" err="1"/>
              <a:t>niefizycznych</a:t>
            </a:r>
            <a:r>
              <a:rPr lang="pl-PL" sz="1500"/>
              <a:t>) obowiązków przez pracowników, takich jak uprzejmość, jeśli nie ma go nam miejscu? W roku 1985 Gabor </a:t>
            </a:r>
            <a:r>
              <a:rPr lang="pl-PL" sz="1500" err="1"/>
              <a:t>Varszegi</a:t>
            </a:r>
            <a:r>
              <a:rPr lang="pl-PL" sz="1500"/>
              <a:t> jako pierwszy wprowadził jednogodzinne wywoływanie filmów na Węgrzech; jedyną alternatywą wobec jego usług były prowadzone przez państwo agencje, w których wywoływanie filmu trwało miesiąc. Monitorowanie kilku pracowników w takich placówkach było bardzo kosztowne, więc obmyślił strategię płacenia swoim pracownikom czterokrotnie więcej niż gdziekolwiek indziej. Dzięki temu sami z siebie starali się świadczyć najlepsze usługi, gdyż wiedzieli, że jeśli stracą pracę to poniosą duże koszty związane ze zmianą pracy, a tym samym – drastycznego spadku wynagrodzenia. W ten oto sposób węgierski przedsiębiorca zredukował koszty monitoringu o minimum.</a:t>
            </a:r>
          </a:p>
        </p:txBody>
      </p:sp>
      <p:sp>
        <p:nvSpPr>
          <p:cNvPr id="44" name="Rectangle 43">
            <a:extLst>
              <a:ext uri="{FF2B5EF4-FFF2-40B4-BE49-F238E27FC236}">
                <a16:creationId xmlns:a16="http://schemas.microsoft.com/office/drawing/2014/main" id="{E221CB08-76F0-4C77-AA9B-6D5720938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5146188"/>
            <a:ext cx="3623149" cy="17150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6E9D3072-33D8-4A93-A3EC-7C79C02DB5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899" y="5146191"/>
            <a:ext cx="1721799" cy="1701630"/>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Rectangle 47">
            <a:extLst>
              <a:ext uri="{FF2B5EF4-FFF2-40B4-BE49-F238E27FC236}">
                <a16:creationId xmlns:a16="http://schemas.microsoft.com/office/drawing/2014/main" id="{031668EE-1091-4A2B-A85D-58D1B0D028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3623152" y="5146185"/>
            <a:ext cx="1715077" cy="171507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34">
            <a:extLst>
              <a:ext uri="{FF2B5EF4-FFF2-40B4-BE49-F238E27FC236}">
                <a16:creationId xmlns:a16="http://schemas.microsoft.com/office/drawing/2014/main" id="{DB90578B-9C73-4314-9DA2-6718A36FB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3621087" y="5146183"/>
            <a:ext cx="1715079" cy="1715077"/>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89190391-F313-439F-B2BF-9F00E5AC28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336166" y="5146186"/>
            <a:ext cx="6861695" cy="171507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6CEB90DD-57D5-4A21-9E3B-612768755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7004" y="5107136"/>
            <a:ext cx="1750856" cy="1750864"/>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107872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1AF30C-2BE1-4425-8E40-60A11CC7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4B4982D-2A36-4726-B462-74B92BBDD31A}"/>
              </a:ext>
            </a:extLst>
          </p:cNvPr>
          <p:cNvSpPr>
            <a:spLocks noGrp="1"/>
          </p:cNvSpPr>
          <p:nvPr>
            <p:ph type="title"/>
          </p:nvPr>
        </p:nvSpPr>
        <p:spPr>
          <a:xfrm>
            <a:off x="1082703" y="2769705"/>
            <a:ext cx="4033124" cy="3189034"/>
          </a:xfrm>
        </p:spPr>
        <p:txBody>
          <a:bodyPr anchor="t">
            <a:normAutofit/>
          </a:bodyPr>
          <a:lstStyle/>
          <a:p>
            <a:r>
              <a:rPr lang="pl-PL"/>
              <a:t>Przykład 4.: </a:t>
            </a:r>
            <a:r>
              <a:rPr lang="pl-PL" err="1"/>
              <a:t>Grameen</a:t>
            </a:r>
            <a:r>
              <a:rPr lang="pl-PL"/>
              <a:t> Bank.</a:t>
            </a:r>
          </a:p>
        </p:txBody>
      </p:sp>
      <p:sp>
        <p:nvSpPr>
          <p:cNvPr id="10" name="Rectangle 9">
            <a:extLst>
              <a:ext uri="{FF2B5EF4-FFF2-40B4-BE49-F238E27FC236}">
                <a16:creationId xmlns:a16="http://schemas.microsoft.com/office/drawing/2014/main" id="{F53C8D9B-0C08-44F4-A4DD-1ABA59F20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6720"/>
            <a:ext cx="7035137" cy="17150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23E28D19-DEF6-4922-81CC-F5A7FEAD61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44" y="-6720"/>
            <a:ext cx="1721799" cy="1701630"/>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Rectangle 13">
            <a:extLst>
              <a:ext uri="{FF2B5EF4-FFF2-40B4-BE49-F238E27FC236}">
                <a16:creationId xmlns:a16="http://schemas.microsoft.com/office/drawing/2014/main" id="{7822AD57-C107-4CF3-ADED-3DD9FE1AE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035138" y="-6724"/>
            <a:ext cx="5162722" cy="171507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34">
            <a:extLst>
              <a:ext uri="{FF2B5EF4-FFF2-40B4-BE49-F238E27FC236}">
                <a16:creationId xmlns:a16="http://schemas.microsoft.com/office/drawing/2014/main" id="{CEDF2A68-601C-4BC5-A60B-9B0BEF2F51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5327589" y="-7468"/>
            <a:ext cx="1715079" cy="1715077"/>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B222359E-861F-4760-8C37-17F4D0FC17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7003" y="-45775"/>
            <a:ext cx="1750856" cy="1750864"/>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ymbol zastępczy zawartości 2">
            <a:extLst>
              <a:ext uri="{FF2B5EF4-FFF2-40B4-BE49-F238E27FC236}">
                <a16:creationId xmlns:a16="http://schemas.microsoft.com/office/drawing/2014/main" id="{F8145113-E38D-4F08-8092-6CDF2F1D8219}"/>
              </a:ext>
            </a:extLst>
          </p:cNvPr>
          <p:cNvSpPr>
            <a:spLocks noGrp="1"/>
          </p:cNvSpPr>
          <p:nvPr>
            <p:ph idx="1"/>
          </p:nvPr>
        </p:nvSpPr>
        <p:spPr>
          <a:xfrm>
            <a:off x="4653322" y="2122526"/>
            <a:ext cx="6971007" cy="4354383"/>
          </a:xfrm>
        </p:spPr>
        <p:txBody>
          <a:bodyPr vert="horz" lIns="91440" tIns="45720" rIns="91440" bIns="45720" rtlCol="0" anchor="t">
            <a:noAutofit/>
          </a:bodyPr>
          <a:lstStyle/>
          <a:p>
            <a:pPr indent="0">
              <a:lnSpc>
                <a:spcPct val="110000"/>
              </a:lnSpc>
              <a:buNone/>
            </a:pPr>
            <a:r>
              <a:rPr lang="pl-PL" sz="1500">
                <a:ea typeface="+mn-lt"/>
                <a:cs typeface="+mn-lt"/>
              </a:rPr>
              <a:t>Przeciętny wiejski pożyczkodawca w Bangladeszu pobiera odsetki w wysokości 150% w skali roku. Jest on lokalnym monopolistą głównie przez to, że ma przewagę komparatywną nad dużymi bankami dzięki efektywniejszemu działaniu przy niewielkiej skali, lepszemu dostępowi do informacji oraz łatwiejszemu monitorowaniu przebiegu kredytu. Tego rodzaju monopol jest szkodliwy dla krajów drugiego i trzeciego świata głównie przez ograniczenie możliwości inwestycji. Naprzeciw temu wyszedł Muhammad </a:t>
            </a:r>
            <a:r>
              <a:rPr lang="pl-PL" sz="1500" err="1">
                <a:ea typeface="+mn-lt"/>
                <a:cs typeface="+mn-lt"/>
              </a:rPr>
              <a:t>Yukas</a:t>
            </a:r>
            <a:r>
              <a:rPr lang="pl-PL" sz="1500">
                <a:ea typeface="+mn-lt"/>
                <a:cs typeface="+mn-lt"/>
              </a:rPr>
              <a:t>, bangladeski ekonomista szkolony w Ameryce, tworząc </a:t>
            </a:r>
            <a:r>
              <a:rPr lang="pl-PL" sz="1500" err="1">
                <a:ea typeface="+mn-lt"/>
                <a:cs typeface="+mn-lt"/>
              </a:rPr>
              <a:t>Grameen</a:t>
            </a:r>
            <a:r>
              <a:rPr lang="pl-PL" sz="1500">
                <a:ea typeface="+mn-lt"/>
                <a:cs typeface="+mn-lt"/>
              </a:rPr>
              <a:t> Bank (bank wiejski). Bank opiera swoją działalność na udzielaniu kredytów grupom przedsiębiorców z indywidualnymi projektami. Po zaakceptowaniu planu, dwóch członków zgrupowania dostaje kredyt i rozpoczyna działalność, jeśli wszystko się powodzi, dwóch kolejnych również go dostaje itd. Rozwiązało to wszystkie 3 problemy wymienione wyżej. Do grupy wybierani zostają wyłącznie pewni partnerzy, pojawia się także bodziec do wzajemnej pomocy. Finalnie </a:t>
            </a:r>
            <a:r>
              <a:rPr lang="pl-PL" sz="1500" err="1">
                <a:ea typeface="+mn-lt"/>
                <a:cs typeface="+mn-lt"/>
              </a:rPr>
              <a:t>Grameen</a:t>
            </a:r>
            <a:r>
              <a:rPr lang="pl-PL" sz="1500">
                <a:ea typeface="+mn-lt"/>
                <a:cs typeface="+mn-lt"/>
              </a:rPr>
              <a:t> Bank odniósł wielki sukces ze stopą spłaty około 98%, dla porównania tradycyjni bangladescy pożyczkodawcy utrzymywali ten wskaźnik na poziomie około 30-40%.</a:t>
            </a:r>
            <a:endParaRPr lang="pl-PL" sz="1500"/>
          </a:p>
          <a:p>
            <a:pPr marL="0">
              <a:lnSpc>
                <a:spcPct val="110000"/>
              </a:lnSpc>
              <a:buNone/>
            </a:pPr>
            <a:endParaRPr lang="pl-PL" sz="900" b="0"/>
          </a:p>
        </p:txBody>
      </p:sp>
    </p:spTree>
    <p:extLst>
      <p:ext uri="{BB962C8B-B14F-4D97-AF65-F5344CB8AC3E}">
        <p14:creationId xmlns:p14="http://schemas.microsoft.com/office/powerpoint/2010/main" val="2486459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93C0950-3C3C-4FE9-BE59-DAF5AEF99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E7D2584-92BB-4A55-A974-1817A50F23EE}"/>
              </a:ext>
            </a:extLst>
          </p:cNvPr>
          <p:cNvSpPr>
            <a:spLocks noGrp="1"/>
          </p:cNvSpPr>
          <p:nvPr>
            <p:ph type="title"/>
          </p:nvPr>
        </p:nvSpPr>
        <p:spPr>
          <a:xfrm>
            <a:off x="1077362" y="720435"/>
            <a:ext cx="6608086" cy="1507375"/>
          </a:xfrm>
        </p:spPr>
        <p:txBody>
          <a:bodyPr>
            <a:normAutofit/>
          </a:bodyPr>
          <a:lstStyle/>
          <a:p>
            <a:r>
              <a:rPr lang="pl-PL" dirty="0"/>
              <a:t>Źródła</a:t>
            </a:r>
          </a:p>
        </p:txBody>
      </p:sp>
      <p:sp>
        <p:nvSpPr>
          <p:cNvPr id="3" name="Symbol zastępczy zawartości 2">
            <a:extLst>
              <a:ext uri="{FF2B5EF4-FFF2-40B4-BE49-F238E27FC236}">
                <a16:creationId xmlns:a16="http://schemas.microsoft.com/office/drawing/2014/main" id="{8495B7CC-7084-4452-BB5A-968D8D7C74F3}"/>
              </a:ext>
            </a:extLst>
          </p:cNvPr>
          <p:cNvSpPr>
            <a:spLocks noGrp="1"/>
          </p:cNvSpPr>
          <p:nvPr>
            <p:ph idx="1"/>
          </p:nvPr>
        </p:nvSpPr>
        <p:spPr>
          <a:xfrm>
            <a:off x="1077362" y="2434974"/>
            <a:ext cx="6608086" cy="3505855"/>
          </a:xfrm>
        </p:spPr>
        <p:txBody>
          <a:bodyPr vert="horz" lIns="91440" tIns="45720" rIns="91440" bIns="45720" rtlCol="0">
            <a:normAutofit/>
          </a:bodyPr>
          <a:lstStyle/>
          <a:p>
            <a:pPr>
              <a:lnSpc>
                <a:spcPct val="110000"/>
              </a:lnSpc>
            </a:pPr>
            <a:r>
              <a:rPr lang="pl-PL" sz="1500" err="1">
                <a:ea typeface="+mn-lt"/>
                <a:cs typeface="+mn-lt"/>
              </a:rPr>
              <a:t>Ogla</a:t>
            </a:r>
            <a:r>
              <a:rPr lang="pl-PL" sz="1500">
                <a:ea typeface="+mn-lt"/>
                <a:cs typeface="+mn-lt"/>
              </a:rPr>
              <a:t> </a:t>
            </a:r>
            <a:r>
              <a:rPr lang="pl-PL" sz="1500" err="1">
                <a:ea typeface="+mn-lt"/>
                <a:cs typeface="+mn-lt"/>
              </a:rPr>
              <a:t>Kiuila</a:t>
            </a:r>
            <a:r>
              <a:rPr lang="pl-PL" sz="1500">
                <a:ea typeface="+mn-lt"/>
                <a:cs typeface="+mn-lt"/>
              </a:rPr>
              <a:t>, Prezentacja 11: </a:t>
            </a:r>
            <a:r>
              <a:rPr lang="pl-PL" sz="1500" i="1">
                <a:ea typeface="+mn-lt"/>
                <a:cs typeface="+mn-lt"/>
              </a:rPr>
              <a:t>Poprawność motywacyjna czyli teoria agencji, </a:t>
            </a:r>
            <a:r>
              <a:rPr lang="pl-PL" sz="1500">
                <a:ea typeface="+mn-lt"/>
                <a:cs typeface="+mn-lt"/>
              </a:rPr>
              <a:t>w ramach zajęć</a:t>
            </a:r>
            <a:r>
              <a:rPr lang="pl-PL" sz="1500" i="1">
                <a:ea typeface="+mn-lt"/>
                <a:cs typeface="+mn-lt"/>
              </a:rPr>
              <a:t> </a:t>
            </a:r>
            <a:r>
              <a:rPr lang="pl-PL" sz="1500" err="1">
                <a:ea typeface="+mn-lt"/>
                <a:cs typeface="+mn-lt"/>
              </a:rPr>
              <a:t>Mikroekonomiia</a:t>
            </a:r>
            <a:r>
              <a:rPr lang="pl-PL" sz="1500">
                <a:ea typeface="+mn-lt"/>
                <a:cs typeface="+mn-lt"/>
              </a:rPr>
              <a:t> III, Uniwersytet Warszawski</a:t>
            </a:r>
            <a:endParaRPr lang="pl-PL" sz="1500"/>
          </a:p>
          <a:p>
            <a:pPr>
              <a:lnSpc>
                <a:spcPct val="110000"/>
              </a:lnSpc>
            </a:pPr>
            <a:r>
              <a:rPr lang="pl-PL" sz="1500" err="1">
                <a:ea typeface="+mn-lt"/>
                <a:cs typeface="+mn-lt"/>
              </a:rPr>
              <a:t>M.Krawczyk</a:t>
            </a:r>
            <a:r>
              <a:rPr lang="pl-PL" sz="1500">
                <a:ea typeface="+mn-lt"/>
                <a:cs typeface="+mn-lt"/>
              </a:rPr>
              <a:t>, Prezentacja 13: </a:t>
            </a:r>
            <a:r>
              <a:rPr lang="pl-PL" sz="1500" i="1">
                <a:ea typeface="+mn-lt"/>
                <a:cs typeface="+mn-lt"/>
              </a:rPr>
              <a:t>Poprawność motywacyjna</a:t>
            </a:r>
            <a:r>
              <a:rPr lang="pl-PL" sz="1500">
                <a:ea typeface="+mn-lt"/>
                <a:cs typeface="+mn-lt"/>
              </a:rPr>
              <a:t>, w ramach zajęć Mikroekonomia III, Uniwersytet Warszawski</a:t>
            </a:r>
            <a:endParaRPr lang="pl-PL" sz="1500"/>
          </a:p>
          <a:p>
            <a:pPr>
              <a:lnSpc>
                <a:spcPct val="110000"/>
              </a:lnSpc>
            </a:pPr>
            <a:r>
              <a:rPr lang="pl-PL" sz="1500">
                <a:ea typeface="+mn-lt"/>
                <a:cs typeface="+mn-lt"/>
              </a:rPr>
              <a:t>Plakat:</a:t>
            </a:r>
            <a:r>
              <a:rPr lang="pl-PL" sz="1500" i="1">
                <a:ea typeface="+mn-lt"/>
                <a:cs typeface="+mn-lt"/>
              </a:rPr>
              <a:t> Model pryncypał-agent</a:t>
            </a:r>
            <a:r>
              <a:rPr lang="pl-PL" sz="1500">
                <a:ea typeface="+mn-lt"/>
                <a:cs typeface="+mn-lt"/>
              </a:rPr>
              <a:t>, strona przedmiotu Mikroekonomia III prowadzonego przez prof. Olgę </a:t>
            </a:r>
            <a:r>
              <a:rPr lang="pl-PL" sz="1500" err="1">
                <a:ea typeface="+mn-lt"/>
                <a:cs typeface="+mn-lt"/>
              </a:rPr>
              <a:t>Kiuilę</a:t>
            </a:r>
            <a:endParaRPr lang="pl-PL" sz="1500"/>
          </a:p>
          <a:p>
            <a:pPr>
              <a:lnSpc>
                <a:spcPct val="110000"/>
              </a:lnSpc>
            </a:pPr>
            <a:r>
              <a:rPr lang="pl-PL" sz="1500">
                <a:ea typeface="+mn-lt"/>
                <a:cs typeface="+mn-lt"/>
              </a:rPr>
              <a:t>Tomasz </a:t>
            </a:r>
            <a:r>
              <a:rPr lang="pl-PL" sz="1500" err="1">
                <a:ea typeface="+mn-lt"/>
                <a:cs typeface="+mn-lt"/>
              </a:rPr>
              <a:t>Małkus</a:t>
            </a:r>
            <a:r>
              <a:rPr lang="pl-PL" sz="1500">
                <a:ea typeface="+mn-lt"/>
                <a:cs typeface="+mn-lt"/>
              </a:rPr>
              <a:t>, Piotr Palichleb, </a:t>
            </a:r>
            <a:r>
              <a:rPr lang="pl-PL" sz="1500" i="1">
                <a:ea typeface="+mn-lt"/>
                <a:cs typeface="+mn-lt"/>
              </a:rPr>
              <a:t>Teoria agencji, </a:t>
            </a:r>
            <a:r>
              <a:rPr lang="pl-PL" sz="1500">
                <a:ea typeface="+mn-lt"/>
                <a:cs typeface="+mn-lt"/>
              </a:rPr>
              <a:t>mfiles.pl, Encyklopedia Zarządzania, dostęp 21.12.2021 </a:t>
            </a:r>
            <a:endParaRPr lang="pl-PL" sz="1500"/>
          </a:p>
          <a:p>
            <a:pPr>
              <a:lnSpc>
                <a:spcPct val="110000"/>
              </a:lnSpc>
            </a:pPr>
            <a:r>
              <a:rPr lang="pl-PL" sz="1500">
                <a:ea typeface="+mn-lt"/>
                <a:cs typeface="+mn-lt"/>
              </a:rPr>
              <a:t>Hal R. </a:t>
            </a:r>
            <a:r>
              <a:rPr lang="pl-PL" sz="1500" err="1">
                <a:ea typeface="+mn-lt"/>
                <a:cs typeface="+mn-lt"/>
              </a:rPr>
              <a:t>Varian</a:t>
            </a:r>
            <a:r>
              <a:rPr lang="pl-PL" sz="1500">
                <a:ea typeface="+mn-lt"/>
                <a:cs typeface="+mn-lt"/>
              </a:rPr>
              <a:t>, </a:t>
            </a:r>
            <a:r>
              <a:rPr lang="pl-PL" sz="1500" i="1">
                <a:ea typeface="+mn-lt"/>
                <a:cs typeface="+mn-lt"/>
              </a:rPr>
              <a:t>Mikroekonomia Kurs średni - ujęcie nowoczesne, PW</a:t>
            </a:r>
            <a:r>
              <a:rPr lang="pl-PL" sz="1500">
                <a:ea typeface="+mn-lt"/>
                <a:cs typeface="+mn-lt"/>
              </a:rPr>
              <a:t>N, Warszawa, 2013</a:t>
            </a:r>
            <a:endParaRPr lang="pl-PL" sz="1500"/>
          </a:p>
          <a:p>
            <a:pPr>
              <a:lnSpc>
                <a:spcPct val="110000"/>
              </a:lnSpc>
            </a:pPr>
            <a:endParaRPr lang="pl-PL" sz="1500"/>
          </a:p>
          <a:p>
            <a:pPr>
              <a:lnSpc>
                <a:spcPct val="110000"/>
              </a:lnSpc>
            </a:pPr>
            <a:endParaRPr lang="pl-PL" sz="1500"/>
          </a:p>
          <a:p>
            <a:pPr>
              <a:lnSpc>
                <a:spcPct val="110000"/>
              </a:lnSpc>
            </a:pPr>
            <a:endParaRPr lang="pl-PL" sz="1500"/>
          </a:p>
        </p:txBody>
      </p:sp>
      <p:sp>
        <p:nvSpPr>
          <p:cNvPr id="10" name="Rectangle 9">
            <a:extLst>
              <a:ext uri="{FF2B5EF4-FFF2-40B4-BE49-F238E27FC236}">
                <a16:creationId xmlns:a16="http://schemas.microsoft.com/office/drawing/2014/main" id="{4C415DDA-2676-413C-8636-3E46EB18F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7925" y="3401303"/>
            <a:ext cx="3485994" cy="345669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CD5FADB-FB52-448C-9702-2000373C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923" y="-131"/>
            <a:ext cx="3488653" cy="340619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30F2F495-5DE2-4DF5-8741-3841A9DE4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07925" y="3406925"/>
            <a:ext cx="3485990" cy="3451076"/>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16" name="Rectangle 34">
            <a:extLst>
              <a:ext uri="{FF2B5EF4-FFF2-40B4-BE49-F238E27FC236}">
                <a16:creationId xmlns:a16="http://schemas.microsoft.com/office/drawing/2014/main" id="{6A740D2F-CBAA-486B-B578-F35085ECE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49175" y="-41251"/>
            <a:ext cx="3417103" cy="3499599"/>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5092899"/>
      </p:ext>
    </p:extLst>
  </p:cSld>
  <p:clrMapOvr>
    <a:masterClrMapping/>
  </p:clrMapOvr>
</p:sld>
</file>

<file path=ppt/theme/theme1.xml><?xml version="1.0" encoding="utf-8"?>
<a:theme xmlns:a="http://schemas.openxmlformats.org/drawingml/2006/main" name="BlocksVTI">
  <a:themeElements>
    <a:clrScheme name="Blocks">
      <a:dk1>
        <a:sysClr val="windowText" lastClr="000000"/>
      </a:dk1>
      <a:lt1>
        <a:sysClr val="window" lastClr="FFFFFF"/>
      </a:lt1>
      <a:dk2>
        <a:srgbClr val="1B3843"/>
      </a:dk2>
      <a:lt2>
        <a:srgbClr val="F2F3F1"/>
      </a:lt2>
      <a:accent1>
        <a:srgbClr val="7A8592"/>
      </a:accent1>
      <a:accent2>
        <a:srgbClr val="8C8C96"/>
      </a:accent2>
      <a:accent3>
        <a:srgbClr val="7A6C76"/>
      </a:accent3>
      <a:accent4>
        <a:srgbClr val="A7AA9D"/>
      </a:accent4>
      <a:accent5>
        <a:srgbClr val="63787F"/>
      </a:accent5>
      <a:accent6>
        <a:srgbClr val="889DA5"/>
      </a:accent6>
      <a:hlink>
        <a:srgbClr val="71819B"/>
      </a:hlink>
      <a:folHlink>
        <a:srgbClr val="7E8B85"/>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Panoramiczny</PresentationFormat>
  <Slides>7</Slides>
  <Notes>0</Notes>
  <HiddenSlides>0</HiddenSlides>
  <ScaleCrop>false</ScaleCrop>
  <HeadingPairs>
    <vt:vector size="4" baseType="variant">
      <vt:variant>
        <vt:lpstr>Motyw</vt:lpstr>
      </vt:variant>
      <vt:variant>
        <vt:i4>1</vt:i4>
      </vt:variant>
      <vt:variant>
        <vt:lpstr>Tytuły slajdów</vt:lpstr>
      </vt:variant>
      <vt:variant>
        <vt:i4>7</vt:i4>
      </vt:variant>
    </vt:vector>
  </HeadingPairs>
  <TitlesOfParts>
    <vt:vector size="8" baseType="lpstr">
      <vt:lpstr>BlocksVTI</vt:lpstr>
      <vt:lpstr>Poprawność motywacyjna czyli teoria agencji</vt:lpstr>
      <vt:lpstr>Model pryncypał-agent</vt:lpstr>
      <vt:lpstr>Przykład 1.: Prawo głosu w korporacji.</vt:lpstr>
      <vt:lpstr>Przykład 2.: Reformy ekonomiczne w Chinach.</vt:lpstr>
      <vt:lpstr>Przykład 3.: Monitorowanie kosztów.</vt:lpstr>
      <vt:lpstr>Przykład 4.: Grameen Bank.</vt:lpstr>
      <vt:lpstr>Źródła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
  <cp:revision>89</cp:revision>
  <dcterms:created xsi:type="dcterms:W3CDTF">2021-12-21T17:54:17Z</dcterms:created>
  <dcterms:modified xsi:type="dcterms:W3CDTF">2021-12-22T11:22:21Z</dcterms:modified>
</cp:coreProperties>
</file>