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497A21C8-A7E3-432B-BC2F-E4E45CFCBF5F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F842CC10-E15F-4A4A-80C2-FD7304C930AE}" type="slidenum">
              <a:rPr lang="pl-PL" smtClean="0"/>
              <a:t>‹#›</a:t>
            </a:fld>
            <a:endParaRPr lang="pl-PL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578246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21C8-A7E3-432B-BC2F-E4E45CFCBF5F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CC10-E15F-4A4A-80C2-FD7304C93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6776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21C8-A7E3-432B-BC2F-E4E45CFCBF5F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CC10-E15F-4A4A-80C2-FD7304C93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2080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21C8-A7E3-432B-BC2F-E4E45CFCBF5F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CC10-E15F-4A4A-80C2-FD7304C93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2404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21C8-A7E3-432B-BC2F-E4E45CFCBF5F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CC10-E15F-4A4A-80C2-FD7304C930AE}" type="slidenum">
              <a:rPr lang="pl-PL" smtClean="0"/>
              <a:t>‹#›</a:t>
            </a:fld>
            <a:endParaRPr lang="pl-PL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75063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21C8-A7E3-432B-BC2F-E4E45CFCBF5F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CC10-E15F-4A4A-80C2-FD7304C93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7976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21C8-A7E3-432B-BC2F-E4E45CFCBF5F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CC10-E15F-4A4A-80C2-FD7304C93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7851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21C8-A7E3-432B-BC2F-E4E45CFCBF5F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CC10-E15F-4A4A-80C2-FD7304C93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2348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21C8-A7E3-432B-BC2F-E4E45CFCBF5F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CC10-E15F-4A4A-80C2-FD7304C93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5566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21C8-A7E3-432B-BC2F-E4E45CFCBF5F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CC10-E15F-4A4A-80C2-FD7304C93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5189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21C8-A7E3-432B-BC2F-E4E45CFCBF5F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CC10-E15F-4A4A-80C2-FD7304C93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5354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497A21C8-A7E3-432B-BC2F-E4E45CFCBF5F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F842CC10-E15F-4A4A-80C2-FD7304C93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3090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pl/web/psse-wabrzezno/suplementy-diety-czy-leki" TargetMode="External"/><Relationship Id="rId2" Type="http://schemas.openxmlformats.org/officeDocument/2006/relationships/hyperlink" Target="https://mfiles.pl/pl/index.php/Kur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778439-0795-4FE5-9B90-ED3C04C246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6000" b="1" dirty="0"/>
              <a:t>Sygnalizowanie i pokusa nadużycia, czyli ukryte działanie</a:t>
            </a:r>
            <a:endParaRPr lang="pl-PL" sz="60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288BCE0-44BE-4629-B8E2-907834A129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pl-PL" sz="2400" dirty="0"/>
          </a:p>
          <a:p>
            <a:r>
              <a:rPr lang="pl-PL" sz="2400" dirty="0"/>
              <a:t>Argumenty „za”</a:t>
            </a:r>
          </a:p>
          <a:p>
            <a:endParaRPr lang="pl-PL" sz="1400" dirty="0"/>
          </a:p>
          <a:p>
            <a:pPr algn="r"/>
            <a:r>
              <a:rPr lang="pl-PL" sz="2400" dirty="0"/>
              <a:t>Milla Karlińska, Marcin Gąsior</a:t>
            </a:r>
          </a:p>
        </p:txBody>
      </p:sp>
    </p:spTree>
    <p:extLst>
      <p:ext uri="{BB962C8B-B14F-4D97-AF65-F5344CB8AC3E}">
        <p14:creationId xmlns:p14="http://schemas.microsoft.com/office/powerpoint/2010/main" val="910167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6D6674-6232-4B80-A529-4B7044F72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E810D8-B2AF-4E0A-B265-B86410450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r>
              <a:rPr lang="pl-PL" sz="2000" dirty="0"/>
              <a:t>Podmiot chroniony przed ryzykiem (np. poprzez ubezpieczenie) może zachowywać się inaczej (nie wykazywać dostatecznej dbałości) niż gdyby był w pełni eksponowany na ryzyko.</a:t>
            </a:r>
          </a:p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r>
              <a:rPr lang="pl-PL" sz="2000" b="1" dirty="0"/>
              <a:t>Pokusa nadużycia </a:t>
            </a:r>
            <a:r>
              <a:rPr lang="pl-PL" sz="2000" dirty="0"/>
              <a:t>występuje wtedy, gdy strony zawarły umowę i jedna ze stron chce osiągnąć korzyści kosztem drugiej, bo druga nie posiada wystarczającej informacji o działaniach pierwszej.</a:t>
            </a:r>
          </a:p>
        </p:txBody>
      </p:sp>
    </p:spTree>
    <p:extLst>
      <p:ext uri="{BB962C8B-B14F-4D97-AF65-F5344CB8AC3E}">
        <p14:creationId xmlns:p14="http://schemas.microsoft.com/office/powerpoint/2010/main" val="2863418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947397-7876-42FF-9241-99FEF09A6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Pokusa nadużycia wśród rządzących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994E2D-8DEA-4962-B69A-1E58AB6F3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r>
              <a:rPr lang="pl-PL" sz="2000" dirty="0"/>
              <a:t>Podmiot chroniony przed ryzykiem (</a:t>
            </a:r>
            <a:r>
              <a:rPr lang="pl-PL" sz="2000" dirty="0">
                <a:solidFill>
                  <a:srgbClr val="7030A0"/>
                </a:solidFill>
              </a:rPr>
              <a:t>rządzący nie będą musieli spłacać zaciągniętych długów</a:t>
            </a:r>
            <a:r>
              <a:rPr lang="pl-PL" sz="2000" dirty="0"/>
              <a:t>) może zachowywać się inaczej (</a:t>
            </a:r>
            <a:r>
              <a:rPr lang="pl-PL" sz="2000" dirty="0">
                <a:solidFill>
                  <a:srgbClr val="7030A0"/>
                </a:solidFill>
              </a:rPr>
              <a:t>zwiększać wydatki, na przykład na cele socjalne</a:t>
            </a:r>
            <a:r>
              <a:rPr lang="pl-PL" sz="2000" dirty="0"/>
              <a:t>) niż gdyby był w pełni eksponowany na ryzyko (</a:t>
            </a:r>
            <a:r>
              <a:rPr lang="pl-PL" sz="2000" dirty="0">
                <a:solidFill>
                  <a:srgbClr val="7030A0"/>
                </a:solidFill>
              </a:rPr>
              <a:t>gdyby ponosili odpowiedzialność finansową w przyszłości</a:t>
            </a:r>
            <a:r>
              <a:rPr lang="pl-PL" sz="2000" dirty="0"/>
              <a:t>).</a:t>
            </a:r>
          </a:p>
          <a:p>
            <a:pPr marL="0" indent="0" algn="just">
              <a:buNone/>
            </a:pPr>
            <a:r>
              <a:rPr lang="pl-PL" sz="2000" dirty="0"/>
              <a:t>Zwiększając wydatki, mogą osiągnąć korzyść (</a:t>
            </a:r>
            <a:r>
              <a:rPr lang="pl-PL" sz="2000" dirty="0">
                <a:solidFill>
                  <a:srgbClr val="7030A0"/>
                </a:solidFill>
              </a:rPr>
              <a:t>powiększają swój elektorat, co utrzymuje ich przy władzy</a:t>
            </a:r>
            <a:r>
              <a:rPr lang="pl-PL" sz="2000" dirty="0"/>
              <a:t>).</a:t>
            </a:r>
          </a:p>
          <a:p>
            <a:pPr marL="0" indent="0" algn="just">
              <a:buNone/>
            </a:pPr>
            <a:r>
              <a:rPr lang="pl-PL" sz="2000" dirty="0">
                <a:solidFill>
                  <a:srgbClr val="7030A0"/>
                </a:solidFill>
              </a:rPr>
              <a:t>Koszty poniosą obywatele w przyszłości</a:t>
            </a:r>
            <a:r>
              <a:rPr lang="pl-PL" sz="2000" dirty="0"/>
              <a:t>.</a:t>
            </a:r>
          </a:p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26687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057A7A-F4BB-4530-AFD7-EF715E5FF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Sygnalizowanie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B1D412A-B27B-49ED-8D53-ED765819A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Sygnalizowanie jest sposobem przeciwdziałania asymetrii informacji.</a:t>
            </a:r>
          </a:p>
          <a:p>
            <a:pPr marL="0" indent="0">
              <a:buNone/>
            </a:pPr>
            <a:r>
              <a:rPr lang="pl-PL" dirty="0"/>
              <a:t>Sygnalizowanie jest skuteczne, gdy nie występują sygnały fałszywe.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4ED3EF88-E26B-4EC0-ACE9-9677F39916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108381"/>
              </p:ext>
            </p:extLst>
          </p:nvPr>
        </p:nvGraphicFramePr>
        <p:xfrm>
          <a:off x="867911" y="3187581"/>
          <a:ext cx="9383282" cy="323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1641">
                  <a:extLst>
                    <a:ext uri="{9D8B030D-6E8A-4147-A177-3AD203B41FA5}">
                      <a16:colId xmlns:a16="http://schemas.microsoft.com/office/drawing/2014/main" val="416142386"/>
                    </a:ext>
                  </a:extLst>
                </a:gridCol>
                <a:gridCol w="4691641">
                  <a:extLst>
                    <a:ext uri="{9D8B030D-6E8A-4147-A177-3AD203B41FA5}">
                      <a16:colId xmlns:a16="http://schemas.microsoft.com/office/drawing/2014/main" val="1461413953"/>
                    </a:ext>
                  </a:extLst>
                </a:gridCol>
              </a:tblGrid>
              <a:tr h="385342">
                <a:tc>
                  <a:txBody>
                    <a:bodyPr/>
                    <a:lstStyle/>
                    <a:p>
                      <a:r>
                        <a:rPr lang="pl-PL" b="1" dirty="0"/>
                        <a:t>Leki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Suplementy diety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0636585"/>
                  </a:ext>
                </a:extLst>
              </a:tr>
              <a:tr h="665111">
                <a:tc>
                  <a:txBody>
                    <a:bodyPr/>
                    <a:lstStyle/>
                    <a:p>
                      <a:r>
                        <a:rPr lang="pl-PL" dirty="0"/>
                        <a:t>Żmudny i skomplikowany proces wprowadzania ich na rynek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Stosunkowo łatwo wprowadzić je na rynek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04004"/>
                  </a:ext>
                </a:extLst>
              </a:tr>
              <a:tr h="1235206">
                <a:tc>
                  <a:txBody>
                    <a:bodyPr/>
                    <a:lstStyle/>
                    <a:p>
                      <a:r>
                        <a:rPr lang="pl-PL" dirty="0"/>
                        <a:t>Dopuszczeniem do obrotu zajmuje się Główny Inspektor Farmaceutyczny i Urząd Rejestracji Leków i Produktów Biobójczych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Dopuszczeniem do obrotu zajmuje się Główny Inspektor Sanitarny i podległe mu urzędy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022535"/>
                  </a:ext>
                </a:extLst>
              </a:tr>
              <a:tr h="950159">
                <a:tc>
                  <a:txBody>
                    <a:bodyPr/>
                    <a:lstStyle/>
                    <a:p>
                      <a:r>
                        <a:rPr lang="pl-PL" dirty="0"/>
                        <a:t>Dołączone jest oświadczenie medyczne, które stwierdza że produkt leczy lub zapobiega chorobie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Znakowanie, prezentacja i reklama nie mogą im przypisywać właściwości leczenia lub zapobiegania chorobie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7476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4679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F7B6F6-9DDE-438A-998D-E35D14091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Bibliografia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6CB7D5-C0A2-4206-A37A-C79AC667F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 err="1"/>
              <a:t>Varian</a:t>
            </a:r>
            <a:r>
              <a:rPr lang="pl-PL" dirty="0"/>
              <a:t> H. R. (2002), </a:t>
            </a:r>
            <a:r>
              <a:rPr lang="pl-PL" i="1" dirty="0"/>
              <a:t>Mikroekonomia, </a:t>
            </a:r>
            <a:r>
              <a:rPr lang="pl-PL" i="1" dirty="0">
                <a:hlinkClick r:id="rId2" tooltip="Kurs"/>
              </a:rPr>
              <a:t>kurs</a:t>
            </a:r>
            <a:r>
              <a:rPr lang="pl-PL" i="1" dirty="0"/>
              <a:t> średni - ujęcie nowoczesne</a:t>
            </a:r>
            <a:r>
              <a:rPr lang="pl-PL" dirty="0"/>
              <a:t>, PWN, Warszawa</a:t>
            </a:r>
          </a:p>
          <a:p>
            <a:r>
              <a:rPr lang="pl-PL" dirty="0">
                <a:hlinkClick r:id="rId3"/>
              </a:rPr>
              <a:t>https://www.gov.pl/web/psse-wabrzezno/suplementy-diety-czy-leki</a:t>
            </a:r>
            <a:r>
              <a:rPr lang="pl-PL" dirty="0"/>
              <a:t> [Dostęp: 12.12.2021]</a:t>
            </a:r>
          </a:p>
        </p:txBody>
      </p:sp>
    </p:spTree>
    <p:extLst>
      <p:ext uri="{BB962C8B-B14F-4D97-AF65-F5344CB8AC3E}">
        <p14:creationId xmlns:p14="http://schemas.microsoft.com/office/powerpoint/2010/main" val="8239323"/>
      </p:ext>
    </p:extLst>
  </p:cSld>
  <p:clrMapOvr>
    <a:masterClrMapping/>
  </p:clrMapOvr>
</p:sld>
</file>

<file path=ppt/theme/theme1.xml><?xml version="1.0" encoding="utf-8"?>
<a:theme xmlns:a="http://schemas.openxmlformats.org/drawingml/2006/main" name="Widok">
  <a:themeElements>
    <a:clrScheme name="Widok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Wid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dok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Widok</Template>
  <TotalTime>119</TotalTime>
  <Words>273</Words>
  <Application>Microsoft Office PowerPoint</Application>
  <PresentationFormat>Panoramiczny</PresentationFormat>
  <Paragraphs>30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Century Schoolbook</vt:lpstr>
      <vt:lpstr>Wingdings 2</vt:lpstr>
      <vt:lpstr>Widok</vt:lpstr>
      <vt:lpstr>Sygnalizowanie i pokusa nadużycia, czyli ukryte działanie</vt:lpstr>
      <vt:lpstr>Wprowadzenie</vt:lpstr>
      <vt:lpstr>Pokusa nadużycia wśród rządzących</vt:lpstr>
      <vt:lpstr>Sygnalizowanie</vt:lpstr>
      <vt:lpstr>Bibliografia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Sygnalizowanie i pokusa nadużycia, czyli ukryte działanie</dc:title>
  <dc:creator>Marcin</dc:creator>
  <cp:lastModifiedBy>Marcin</cp:lastModifiedBy>
  <cp:revision>3</cp:revision>
  <dcterms:created xsi:type="dcterms:W3CDTF">2021-12-13T21:32:29Z</dcterms:created>
  <dcterms:modified xsi:type="dcterms:W3CDTF">2021-12-14T13:15:44Z</dcterms:modified>
</cp:coreProperties>
</file>