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Libre Franklin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jCFTgzGlwEaVcAWecUdpge7341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LibreFranklin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LibreFranklin-italic.fntdata"/><Relationship Id="rId6" Type="http://schemas.openxmlformats.org/officeDocument/2006/relationships/slide" Target="slides/slide2.xml"/><Relationship Id="rId18" Type="http://schemas.openxmlformats.org/officeDocument/2006/relationships/font" Target="fonts/LibreFranklin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983526f19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983526f1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eb42bcc5e8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eb42bcc5e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985f1b532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985f1b532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97eac1c763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97eac1c76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eb42bcc5e8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eb42bcc5e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9b2be047a2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9b2be047a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97eac1c76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97eac1c7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97eac1c763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97eac1c76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97eac1c763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97eac1c76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showMasterSp="0" type="title">
  <p:cSld name="TITLE">
    <p:bg>
      <p:bgPr>
        <a:solidFill>
          <a:schemeClr val="lt2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6"/>
          <p:cNvSpPr txBox="1"/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  <a:defRPr sz="720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6"/>
          <p:cNvSpPr txBox="1"/>
          <p:nvPr>
            <p:ph idx="1" type="subTitle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/>
            </a:lvl1pPr>
            <a:lvl2pPr lvl="1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6pPr>
            <a:lvl7pPr lvl="6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7pPr>
            <a:lvl8pPr lvl="7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8pPr>
            <a:lvl9pPr lvl="8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6"/>
          <p:cNvSpPr txBox="1"/>
          <p:nvPr>
            <p:ph idx="10" type="dt"/>
          </p:nvPr>
        </p:nvSpPr>
        <p:spPr>
          <a:xfrm>
            <a:off x="752858" y="6453386"/>
            <a:ext cx="1607944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1" type="ftr"/>
          </p:nvPr>
        </p:nvSpPr>
        <p:spPr>
          <a:xfrm>
            <a:off x="2584054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2" type="sldNum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grpSp>
        <p:nvGrpSpPr>
          <p:cNvPr id="18" name="Google Shape;18;p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9" name="Google Shape;19;p6"/>
            <p:cNvSpPr/>
            <p:nvPr/>
          </p:nvSpPr>
          <p:spPr>
            <a:xfrm>
              <a:off x="8151962" y="1685652"/>
              <a:ext cx="3275013" cy="4408488"/>
            </a:xfrm>
            <a:custGeom>
              <a:rect b="b" l="l" r="r" t="t"/>
              <a:pathLst>
                <a:path extrusionOk="0" h="10000" w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0" name="Google Shape;20;p6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rect b="b" l="l" r="r" t="t"/>
              <a:pathLst>
                <a:path extrusionOk="0" h="10000" w="10002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 rot="5400000">
            <a:off x="4386263" y="-719137"/>
            <a:ext cx="3571875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 rot="5400000">
            <a:off x="7757822" y="2462895"/>
            <a:ext cx="5243244" cy="1565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 rot="5400000">
            <a:off x="2839799" y="-844042"/>
            <a:ext cx="5243244" cy="8179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6" name="Google Shape;86;p16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showMasterSp="0" type="secHead">
  <p:cSld name="SECTION_HEADER">
    <p:bg>
      <p:bgPr>
        <a:solidFill>
          <a:schemeClr val="dk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Libre Franklin"/>
              <a:buNone/>
              <a:defRPr sz="7200" cap="none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8"/>
          <p:cNvSpPr txBox="1"/>
          <p:nvPr>
            <p:ph idx="10" type="dt"/>
          </p:nvPr>
        </p:nvSpPr>
        <p:spPr>
          <a:xfrm>
            <a:off x="738908" y="6453386"/>
            <a:ext cx="162240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1" type="ftr"/>
          </p:nvPr>
        </p:nvSpPr>
        <p:spPr>
          <a:xfrm>
            <a:off x="2584312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33" name="Google Shape;33;p8" title="Crop Mark"/>
          <p:cNvSpPr/>
          <p:nvPr/>
        </p:nvSpPr>
        <p:spPr>
          <a:xfrm>
            <a:off x="8151962" y="1685652"/>
            <a:ext cx="3275013" cy="4408488"/>
          </a:xfrm>
          <a:custGeom>
            <a:rect b="b" l="l" r="r" t="t"/>
            <a:pathLst>
              <a:path extrusionOk="0" h="5554" w="4125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" type="body"/>
          </p:nvPr>
        </p:nvSpPr>
        <p:spPr>
          <a:xfrm>
            <a:off x="1371600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2" type="body"/>
          </p:nvPr>
        </p:nvSpPr>
        <p:spPr>
          <a:xfrm>
            <a:off x="6525403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0"/>
          <p:cNvSpPr txBox="1"/>
          <p:nvPr>
            <p:ph idx="2" type="body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3" type="body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0"/>
          <p:cNvSpPr txBox="1"/>
          <p:nvPr>
            <p:ph idx="4" type="body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showMasterSp="0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 txBox="1"/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" type="body"/>
          </p:nvPr>
        </p:nvSpPr>
        <p:spPr>
          <a:xfrm>
            <a:off x="6256020" y="685801"/>
            <a:ext cx="5212080" cy="5175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/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5pPr>
            <a:lvl6pPr indent="-3302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6pPr>
            <a:lvl7pPr indent="-3302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7pPr>
            <a:lvl8pPr indent="-3302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8pPr>
            <a:lvl9pPr indent="-3302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Char char="■"/>
              <a:defRPr sz="1600"/>
            </a:lvl9pPr>
          </a:lstStyle>
          <a:p/>
        </p:txBody>
      </p:sp>
      <p:sp>
        <p:nvSpPr>
          <p:cNvPr id="63" name="Google Shape;63;p13"/>
          <p:cNvSpPr txBox="1"/>
          <p:nvPr>
            <p:ph idx="2" type="body"/>
          </p:nvPr>
        </p:nvSpPr>
        <p:spPr>
          <a:xfrm>
            <a:off x="723900" y="2856344"/>
            <a:ext cx="3855720" cy="3011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13"/>
          <p:cNvSpPr txBox="1"/>
          <p:nvPr>
            <p:ph idx="10" type="dt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1" type="ftr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2" type="sldNum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67" name="Google Shape;67;p13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showMasterSp="0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 txBox="1"/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"/>
          <p:cNvSpPr/>
          <p:nvPr>
            <p:ph idx="2" type="pic"/>
          </p:nvPr>
        </p:nvSpPr>
        <p:spPr>
          <a:xfrm>
            <a:off x="5532120" y="0"/>
            <a:ext cx="665988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723900" y="2855968"/>
            <a:ext cx="3855720" cy="3011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14"/>
          <p:cNvSpPr txBox="1"/>
          <p:nvPr>
            <p:ph idx="10" type="dt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11" type="ftr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76" name="Google Shape;76;p14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 b="0" i="0" sz="4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5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b="0" i="1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302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b="0" i="1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b="0" i="1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1" name="Google Shape;11;p5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market.us/statistics/consumer-goods/fast-fashion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theroundup.org/textile-waste-statistics/%5Bdata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hyperlink" Target="https://market.us/statistics/consumer-goods/fast-fashion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medium.com/@hcnxybxby/the-advantages-of-fast-fashion-a-closer-look-at-its-benefits-9fc26ea365c5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</a:pPr>
            <a:r>
              <a:rPr lang="pl-PL"/>
              <a:t>FAST FASHION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983526f191_0_0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Podsumowanie</a:t>
            </a:r>
            <a:endParaRPr/>
          </a:p>
        </p:txBody>
      </p:sp>
      <p:sp>
        <p:nvSpPr>
          <p:cNvPr id="152" name="Google Shape;152;g2983526f191_0_0"/>
          <p:cNvSpPr txBox="1"/>
          <p:nvPr>
            <p:ph idx="1" type="body"/>
          </p:nvPr>
        </p:nvSpPr>
        <p:spPr>
          <a:xfrm>
            <a:off x="1371600" y="2171700"/>
            <a:ext cx="9601200" cy="358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457200" lvl="0" marL="0" rtl="0" algn="l">
              <a:spcBef>
                <a:spcPts val="1000"/>
              </a:spcBef>
              <a:spcAft>
                <a:spcPts val="200"/>
              </a:spcAft>
              <a:buNone/>
            </a:pPr>
            <a:r>
              <a:rPr lang="pl-PL" sz="2500"/>
              <a:t>F</a:t>
            </a:r>
            <a:r>
              <a:rPr lang="pl-PL" sz="2500"/>
              <a:t>ast fashion wywołuje paradoks - jako efektywna alokacja zasobów umożliwia dostęp do modnych ubrań, jednak równocześnie generuje znaczne problemy społeczne i środowiskowe. Kluczowym wyzwaniem jest równoważenie potrzeb rynkowych z minimalizacją negatywnego wpływu na środowisko i warunki pracy. Konieczne jest dążenie do bardziej zrównoważonego modelu, który łączy modę, efektywność gospodarczą z etycznym i ekologicznym podejściem.</a:t>
            </a:r>
            <a:endParaRPr sz="2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eb42bcc5e8_0_8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Bibliografia</a:t>
            </a:r>
            <a:endParaRPr/>
          </a:p>
        </p:txBody>
      </p:sp>
      <p:sp>
        <p:nvSpPr>
          <p:cNvPr id="158" name="Google Shape;158;g1eb42bcc5e8_0_8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■"/>
            </a:pPr>
            <a:r>
              <a:rPr lang="pl-PL"/>
              <a:t>Ruiz A.,17 Most Worrying Textile Waste Statistics &amp; Facts, https://theroundup.org/textile-waste-statistics/ [data dostępu 08.11.2023]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i="1" lang="pl-PL"/>
              <a:t>Fast Fashion Statistics and Facts</a:t>
            </a:r>
            <a:r>
              <a:rPr lang="pl-PL"/>
              <a:t>,  Market.us, </a:t>
            </a:r>
            <a:r>
              <a:rPr lang="pl-PL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https://market.us/statistics/consumer-goods/fast-fashion/</a:t>
            </a:r>
            <a:r>
              <a:rPr lang="pl-PL"/>
              <a:t> [data dostępu 08.11.2023]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pl-PL"/>
              <a:t>Kim N., </a:t>
            </a:r>
            <a:r>
              <a:rPr i="1" lang="pl-PL"/>
              <a:t>The Advantages of Fast Fashion: A Closer Look at its Benefits</a:t>
            </a:r>
            <a:r>
              <a:rPr lang="pl-PL"/>
              <a:t>, https://medium.com/@hcnxybxby/the-advantages-of-fast-fashion-a-closer-look-at-its-benefits-9fc26ea365c5 [data dostępu 08.11.2023]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985f1b5325_0_0"/>
          <p:cNvSpPr txBox="1"/>
          <p:nvPr>
            <p:ph type="title"/>
          </p:nvPr>
        </p:nvSpPr>
        <p:spPr>
          <a:xfrm>
            <a:off x="881750" y="472250"/>
            <a:ext cx="9601200" cy="14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Dziękujemy za uwagę</a:t>
            </a:r>
            <a:endParaRPr/>
          </a:p>
        </p:txBody>
      </p:sp>
      <p:sp>
        <p:nvSpPr>
          <p:cNvPr id="164" name="Google Shape;164;g2985f1b5325_0_0"/>
          <p:cNvSpPr txBox="1"/>
          <p:nvPr>
            <p:ph idx="1" type="body"/>
          </p:nvPr>
        </p:nvSpPr>
        <p:spPr>
          <a:xfrm>
            <a:off x="6760025" y="5795375"/>
            <a:ext cx="5079300" cy="69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200"/>
              </a:spcAft>
              <a:buNone/>
            </a:pPr>
            <a:r>
              <a:rPr lang="pl-PL"/>
              <a:t>Adelya Sissenowa i Łucja Maroszek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pl-PL"/>
              <a:t>Fast fashion? Czym tak właściwie jest?</a:t>
            </a:r>
            <a:endParaRPr/>
          </a:p>
        </p:txBody>
      </p:sp>
      <p:sp>
        <p:nvSpPr>
          <p:cNvPr id="99" name="Google Shape;99;p2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000"/>
              <a:buChar char="■"/>
            </a:pPr>
            <a:r>
              <a:rPr b="0" i="0" lang="pl-PL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Fast fashion to model biznesowy w branży odzieżowej, który opiera się na szybkim projektowaniu, produkcji i dostarczaniu ubrań na rynek, zazwyczaj w odpowiedzi na bieżące trendy mody.</a:t>
            </a:r>
            <a:endParaRPr/>
          </a:p>
          <a:p>
            <a:pPr indent="-257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4048" lvl="0" marL="384048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>
                <a:srgbClr val="374151"/>
              </a:buClr>
              <a:buSzPts val="2000"/>
              <a:buChar char="■"/>
            </a:pPr>
            <a:r>
              <a:rPr lang="pl-PL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Głównymi cechami </a:t>
            </a:r>
            <a:endParaRPr/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>
                <a:srgbClr val="374151"/>
              </a:buClr>
              <a:buSzPts val="2000"/>
              <a:buNone/>
            </a:pPr>
            <a:r>
              <a:rPr lang="pl-PL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charakterystycznymi są </a:t>
            </a:r>
            <a:endParaRPr/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>
                <a:srgbClr val="374151"/>
              </a:buClr>
              <a:buSzPts val="2000"/>
              <a:buNone/>
            </a:pPr>
            <a:r>
              <a:rPr lang="pl-PL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niskie ceny , masowe ilości produkcji ,</a:t>
            </a:r>
            <a:endParaRPr/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>
                <a:srgbClr val="374151"/>
              </a:buClr>
              <a:buSzPts val="2000"/>
              <a:buNone/>
            </a:pPr>
            <a:r>
              <a:rPr lang="pl-PL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a co za tym idzie niskie koszty wytwarzania </a:t>
            </a:r>
            <a:endParaRPr/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>
                <a:srgbClr val="374151"/>
              </a:buClr>
              <a:buSzPts val="2000"/>
              <a:buNone/>
            </a:pPr>
            <a:r>
              <a:rPr lang="pl-PL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produktu oraz jego częsta wymiana z</a:t>
            </a:r>
            <a:endParaRPr/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>
                <a:srgbClr val="374151"/>
              </a:buClr>
              <a:buSzPts val="2000"/>
              <a:buNone/>
            </a:pPr>
            <a:r>
              <a:rPr lang="pl-PL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powodu niskiej trwałości ubrań</a:t>
            </a:r>
            <a:endParaRPr/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8346" y="3201421"/>
            <a:ext cx="5025952" cy="3351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97eac1c763_0_32"/>
          <p:cNvSpPr txBox="1"/>
          <p:nvPr>
            <p:ph type="title"/>
          </p:nvPr>
        </p:nvSpPr>
        <p:spPr>
          <a:xfrm>
            <a:off x="935525" y="2171710"/>
            <a:ext cx="9612900" cy="2852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Czy fenomen fast fashion to efektywna alokacja zasobów czy marnotrawienie dóbr?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pl-PL"/>
              <a:t>Analiza ekonomiczna</a:t>
            </a:r>
            <a:endParaRPr/>
          </a:p>
        </p:txBody>
      </p:sp>
      <p:sp>
        <p:nvSpPr>
          <p:cNvPr id="111" name="Google Shape;111;p3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pl-PL"/>
              <a:t>Niskie koszty produkcji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pl-PL"/>
              <a:t>Wyzysk pracowników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pl-PL"/>
              <a:t>Konkurencja i presja cenowa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pl-PL"/>
              <a:t>Krótki okres trwałości produktu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pl-PL"/>
              <a:t>Globalizacja 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pl-PL"/>
              <a:t>Masa i ilość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eb42bcc5e8_0_13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Analiza ekonomiczna</a:t>
            </a:r>
            <a:endParaRPr/>
          </a:p>
        </p:txBody>
      </p:sp>
      <p:sp>
        <p:nvSpPr>
          <p:cNvPr id="117" name="Google Shape;117;g1eb42bcc5e8_0_13"/>
          <p:cNvSpPr txBox="1"/>
          <p:nvPr>
            <p:ph idx="1" type="body"/>
          </p:nvPr>
        </p:nvSpPr>
        <p:spPr>
          <a:xfrm>
            <a:off x="1630325" y="1658025"/>
            <a:ext cx="4269300" cy="488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200"/>
              </a:spcAft>
              <a:buNone/>
            </a:pPr>
            <a:r>
              <a:rPr lang="pl-PL" sz="2400"/>
              <a:t>W krótkim okresie firmy fast fashion działają w warunkach zbliżonych do konkurencji doskonałej. Szybki obrót towarów, niskie ceny i ciągłe wprowadzanie nowych kolekcji są kluczowe dla przyciągania klientów. Konkurencja między firmami skupia się na natychmiastowej reakcji na zmieniające się gusta konsumentów, co jest związane z dynamicznym charakterem mody.</a:t>
            </a:r>
            <a:endParaRPr sz="2400"/>
          </a:p>
        </p:txBody>
      </p:sp>
      <p:pic>
        <p:nvPicPr>
          <p:cNvPr id="118" name="Google Shape;118;g1eb42bcc5e8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3400" y="1658025"/>
            <a:ext cx="5413625" cy="488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9b2be047a2_0_2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/>
              <a:t>Analiza ekonomiczna</a:t>
            </a:r>
            <a:endParaRPr/>
          </a:p>
        </p:txBody>
      </p:sp>
      <p:sp>
        <p:nvSpPr>
          <p:cNvPr id="124" name="Google Shape;124;g29b2be047a2_0_2"/>
          <p:cNvSpPr txBox="1"/>
          <p:nvPr>
            <p:ph idx="1" type="body"/>
          </p:nvPr>
        </p:nvSpPr>
        <p:spPr>
          <a:xfrm>
            <a:off x="1371600" y="1524700"/>
            <a:ext cx="5628300" cy="510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pl-PL" sz="1750"/>
              <a:t>Firmy fast fashion obniżają koszty produkcji w krótkim okresie dzięki outsourcingowi w krajach o niższych kosztach pracy(stała K, zmienna L). Długoterminowo, w fast fashion minimalizacja kosztów obejmuje zarówno zmienną pracę, jak i zmienny kapitał. Firmy osiągają to poprzez automatyzację procesów produkcyjnych, efektywne zarządzanie magazynem i korzystanie z outsourcingu w krajach o niższych kosztach pracy. W obszarze zmiennych pracowniczych, niskie płace w produkcji, krótki cykl życia produktu i elastyczność zatrudnienia są kluczowymi strategiami minimalizacji kosztów. Jednak praktyki te niosą ze sobą kwestie etyczne i społeczne, związane z warunkami pracy i zrównoważonym rozwojem, co stawia wyzwania przed firmami fast fashion.</a:t>
            </a:r>
            <a:endParaRPr sz="175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95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95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95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95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200"/>
              </a:spcAft>
              <a:buSzPts val="1018"/>
              <a:buNone/>
            </a:pPr>
            <a:r>
              <a:rPr lang="pl-PL" sz="1950"/>
              <a:t>.</a:t>
            </a:r>
            <a:endParaRPr sz="1950"/>
          </a:p>
        </p:txBody>
      </p:sp>
      <p:pic>
        <p:nvPicPr>
          <p:cNvPr id="125" name="Google Shape;125;g29b2be047a2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7750" y="1700150"/>
            <a:ext cx="4505275" cy="440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97eac1c763_0_0"/>
          <p:cNvSpPr txBox="1"/>
          <p:nvPr>
            <p:ph type="title"/>
          </p:nvPr>
        </p:nvSpPr>
        <p:spPr>
          <a:xfrm>
            <a:off x="1371600" y="363750"/>
            <a:ext cx="9601200" cy="14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Dane statystyczne</a:t>
            </a:r>
            <a:endParaRPr/>
          </a:p>
        </p:txBody>
      </p:sp>
      <p:sp>
        <p:nvSpPr>
          <p:cNvPr id="131" name="Google Shape;131;g297eac1c763_0_0"/>
          <p:cNvSpPr txBox="1"/>
          <p:nvPr>
            <p:ph idx="1" type="body"/>
          </p:nvPr>
        </p:nvSpPr>
        <p:spPr>
          <a:xfrm>
            <a:off x="1485900" y="1126775"/>
            <a:ext cx="10032600" cy="422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pl-PL" sz="1950"/>
              <a:t>Rocznie na całym świecie powstaje 92 miliony ton odpadów tekstylnych.</a:t>
            </a:r>
            <a:endParaRPr sz="1950"/>
          </a:p>
          <a:p>
            <a:pPr indent="0" lvl="0" marL="0" rtl="0" algn="just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pl-PL" sz="1950"/>
              <a:t>Najwięcej - 20 milionów ton - generują Chiny, a kolejne 17 milionów ton produkuje się w Stanach Zjednoczonych.</a:t>
            </a:r>
            <a:endParaRPr sz="1950"/>
          </a:p>
          <a:p>
            <a:pPr indent="0" lvl="0" marL="0" rtl="0" algn="just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pl-PL" sz="1950"/>
              <a:t>Odzież i materiały tekstylne stanowią co najmniej 7% całkowitej ilości odpadów na globalnych wysypiskach.</a:t>
            </a:r>
            <a:endParaRPr sz="1950"/>
          </a:p>
          <a:p>
            <a:pPr indent="0" lvl="0" marL="0" rtl="0" algn="just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pl-PL" sz="1950"/>
              <a:t>Świat rocznie wytwarza między 80 a 100 miliardów nowych ubrań.</a:t>
            </a:r>
            <a:endParaRPr sz="1950"/>
          </a:p>
          <a:p>
            <a:pPr indent="0" lvl="0" marL="0" rtl="0" algn="just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pl-PL" sz="1950"/>
              <a:t>Aż 87% użytych materiałów i włókien do produkcji odzieży trafia do spalarni lub na wysypiska.</a:t>
            </a:r>
            <a:endParaRPr sz="1950"/>
          </a:p>
          <a:p>
            <a:pPr indent="0" lvl="0" marL="0" rtl="0" algn="just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pl-PL" sz="1950"/>
              <a:t>Zaledwie 20% porzuconych tekstyliów jest poddawanych zbieraniu.</a:t>
            </a:r>
            <a:endParaRPr sz="1950"/>
          </a:p>
          <a:p>
            <a:pPr indent="0" lvl="0" marL="0" rtl="0" algn="just">
              <a:lnSpc>
                <a:spcPct val="130000"/>
              </a:lnSpc>
              <a:spcBef>
                <a:spcPts val="1000"/>
              </a:spcBef>
              <a:spcAft>
                <a:spcPts val="200"/>
              </a:spcAft>
              <a:buSzPts val="852"/>
              <a:buNone/>
            </a:pPr>
            <a:r>
              <a:rPr lang="pl-PL" sz="1950"/>
              <a:t>Tylko 1% odzieży zostaje poddane recyklingowi w celu produkcji nowych ubrań.</a:t>
            </a:r>
            <a:endParaRPr sz="1950"/>
          </a:p>
        </p:txBody>
      </p:sp>
      <p:sp>
        <p:nvSpPr>
          <p:cNvPr id="132" name="Google Shape;132;g297eac1c763_0_0"/>
          <p:cNvSpPr txBox="1"/>
          <p:nvPr/>
        </p:nvSpPr>
        <p:spPr>
          <a:xfrm>
            <a:off x="1136675" y="5867400"/>
            <a:ext cx="10950000" cy="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Żródło:A.Ruiz,</a:t>
            </a:r>
            <a:r>
              <a:rPr i="1" lang="pl-PL" sz="2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17 Most Worrying Textile Waste Statistics &amp; Facts</a:t>
            </a:r>
            <a:r>
              <a:rPr lang="pl-PL" sz="2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</a:t>
            </a:r>
            <a:r>
              <a:rPr lang="pl-PL" sz="2000" u="sng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3"/>
              </a:rPr>
              <a:t>https://theroundup.org/textile-waste-statistics/</a:t>
            </a:r>
            <a:r>
              <a:rPr lang="pl-PL" sz="2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[data dostępu 08.11.2023]</a:t>
            </a:r>
            <a:endParaRPr sz="20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 sz="20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97eac1c763_0_8"/>
          <p:cNvSpPr txBox="1"/>
          <p:nvPr>
            <p:ph type="title"/>
          </p:nvPr>
        </p:nvSpPr>
        <p:spPr>
          <a:xfrm>
            <a:off x="708525" y="336900"/>
            <a:ext cx="2701500" cy="366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-PL" sz="3559"/>
              <a:t>Przykład: </a:t>
            </a:r>
            <a:r>
              <a:rPr lang="pl-PL" sz="3559"/>
              <a:t>Porównaniezużycia wody przez różne sektory przemysłu</a:t>
            </a:r>
            <a:endParaRPr sz="3559"/>
          </a:p>
        </p:txBody>
      </p:sp>
      <p:pic>
        <p:nvPicPr>
          <p:cNvPr id="138" name="Google Shape;138;g297eac1c763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9800" y="336900"/>
            <a:ext cx="9274725" cy="536262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297eac1c763_0_8"/>
          <p:cNvSpPr txBox="1"/>
          <p:nvPr/>
        </p:nvSpPr>
        <p:spPr>
          <a:xfrm>
            <a:off x="1371600" y="5699525"/>
            <a:ext cx="10495500" cy="11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Źródło:</a:t>
            </a:r>
            <a:r>
              <a:rPr i="1" lang="pl-PL" sz="2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Fast Fashion Statistics and Facts</a:t>
            </a:r>
            <a:r>
              <a:rPr lang="pl-PL" sz="2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 Market.us, </a:t>
            </a:r>
            <a:r>
              <a:rPr lang="pl-PL" sz="2000" u="sng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/>
              </a:rPr>
              <a:t>https://market.us/statistics/consumer-goods/fast-fashion/</a:t>
            </a:r>
            <a:r>
              <a:rPr lang="pl-PL" sz="20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[data dostępu 08.11.2023]</a:t>
            </a:r>
            <a:endParaRPr sz="20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97eac1c763_0_14"/>
          <p:cNvSpPr txBox="1"/>
          <p:nvPr>
            <p:ph type="title"/>
          </p:nvPr>
        </p:nvSpPr>
        <p:spPr>
          <a:xfrm>
            <a:off x="1004075" y="155350"/>
            <a:ext cx="9601200" cy="10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Efektywna alokacja dóbr między producentami i konsumentami</a:t>
            </a:r>
            <a:endParaRPr/>
          </a:p>
        </p:txBody>
      </p:sp>
      <p:sp>
        <p:nvSpPr>
          <p:cNvPr id="145" name="Google Shape;145;g297eac1c763_0_14"/>
          <p:cNvSpPr txBox="1"/>
          <p:nvPr>
            <p:ph idx="1" type="body"/>
          </p:nvPr>
        </p:nvSpPr>
        <p:spPr>
          <a:xfrm>
            <a:off x="1004075" y="1250350"/>
            <a:ext cx="10836300" cy="424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688"/>
              <a:buNone/>
            </a:pPr>
            <a:r>
              <a:rPr b="1" lang="pl-PL" sz="1950"/>
              <a:t>Szybkość reakcji na zmieniające się trendy:</a:t>
            </a:r>
            <a:r>
              <a:rPr lang="pl-PL" sz="1950"/>
              <a:t> Dzięki krótkim cyklom produkcyjnym, fast fashion jest w stanie szybko odpowiedzieć na zmieniające się gusta konsumentów i nowe trendy. Ta elastyczność pozwala na produkowanie ubrań zgodnie z bieżącymi preferencjami, co może być postrzegane jako efektywne dostosowanie się do rynku.</a:t>
            </a:r>
            <a:endParaRPr sz="195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688"/>
              <a:buNone/>
            </a:pPr>
            <a:r>
              <a:rPr b="1" lang="pl-PL" sz="1950"/>
              <a:t>Dostępność i niskie ceny: </a:t>
            </a:r>
            <a:r>
              <a:rPr lang="pl-PL" sz="1950"/>
              <a:t>Fast fashion dostarcza trendy ubrania w przystępnych cenach, co sprawia, że moda staje się bardziej dostępna dla szerszego grona konsumentów. Pomimo częstego zmieniania kolekcji, firmy oferują ubrania w atrakcyjnych cenach, co może być postrzegane jako efektywne dostarczanie towarów do klientów.</a:t>
            </a:r>
            <a:endParaRPr sz="195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200"/>
              </a:spcAft>
              <a:buSzPts val="688"/>
              <a:buNone/>
            </a:pPr>
            <a:r>
              <a:rPr b="1" lang="pl-PL" sz="1950"/>
              <a:t>Zaspokajanie natychmiastowych potrzeb konsumentów: </a:t>
            </a:r>
            <a:r>
              <a:rPr lang="pl-PL" sz="1950"/>
              <a:t>Model biznesowy fast fashion pozwala na natychmiastową dostępność ubrań zgodnych z najnowszymi trendami. To szybkie dostarczanie produktów odpowiada na natychmiastowe potrzeby konsumentów.</a:t>
            </a:r>
            <a:endParaRPr sz="1950"/>
          </a:p>
        </p:txBody>
      </p:sp>
      <p:sp>
        <p:nvSpPr>
          <p:cNvPr id="146" name="Google Shape;146;g297eac1c763_0_14"/>
          <p:cNvSpPr txBox="1"/>
          <p:nvPr/>
        </p:nvSpPr>
        <p:spPr>
          <a:xfrm>
            <a:off x="1155650" y="5867400"/>
            <a:ext cx="103629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7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Źródło:N.Kim, </a:t>
            </a:r>
            <a:r>
              <a:rPr i="1" lang="pl-PL" sz="17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 Advantages of Fast Fashion: A Closer Look at its Benefits,</a:t>
            </a:r>
            <a:r>
              <a:rPr lang="pl-PL" sz="17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pl-PL" sz="1700" u="sng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3"/>
              </a:rPr>
              <a:t>https://medium.com/@hcnxybxby/the-advantages-of-fast-fashion-a-closer-look-at-its-benefits-9fc26ea365c5</a:t>
            </a:r>
            <a:r>
              <a:rPr lang="pl-PL" sz="17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[data dostępu 08.11.2023]</a:t>
            </a:r>
            <a:endParaRPr sz="17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zycinanie">
  <a:themeElements>
    <a:clrScheme name="Przycinanie">
      <a:dk1>
        <a:srgbClr val="000000"/>
      </a:dk1>
      <a:lt1>
        <a:srgbClr val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2023-11-06T20:15:26Z</dcterms:created>
  <dc:creator>Eryk Maroszek</dc:creator>
</cp:coreProperties>
</file>